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0"/>
  </p:notesMasterIdLst>
  <p:sldIdLst>
    <p:sldId id="256" r:id="rId4"/>
    <p:sldId id="298" r:id="rId5"/>
    <p:sldId id="299" r:id="rId6"/>
    <p:sldId id="297" r:id="rId7"/>
    <p:sldId id="301" r:id="rId8"/>
    <p:sldId id="265" r:id="rId9"/>
    <p:sldId id="266" r:id="rId10"/>
    <p:sldId id="311" r:id="rId11"/>
    <p:sldId id="272" r:id="rId12"/>
    <p:sldId id="289" r:id="rId13"/>
    <p:sldId id="304" r:id="rId14"/>
    <p:sldId id="308" r:id="rId15"/>
    <p:sldId id="309" r:id="rId16"/>
    <p:sldId id="310" r:id="rId17"/>
    <p:sldId id="293" r:id="rId18"/>
    <p:sldId id="275" r:id="rId19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93"/>
    <a:srgbClr val="163356"/>
    <a:srgbClr val="102640"/>
    <a:srgbClr val="7DF52B"/>
    <a:srgbClr val="007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60" autoAdjust="0"/>
  </p:normalViewPr>
  <p:slideViewPr>
    <p:cSldViewPr snapToGrid="0">
      <p:cViewPr>
        <p:scale>
          <a:sx n="60" d="100"/>
          <a:sy n="60" d="100"/>
        </p:scale>
        <p:origin x="-1482" y="-120"/>
      </p:cViewPr>
      <p:guideLst>
        <p:guide orient="horz" pos="2381"/>
        <p:guide pos="317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5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56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57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58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036C343-5EE4-4E40-81A8-93035091F60D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3125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4716360" y="0"/>
            <a:ext cx="3614040" cy="62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9467E150-A2BA-468D-9732-BB91365BDAC7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833400" y="5938920"/>
            <a:ext cx="6666840" cy="5625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8868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4716360" y="0"/>
            <a:ext cx="3614040" cy="62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037B9D6F-714B-4F0B-8F57-DB5AB75D9657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4863BE9-29B2-48D7-B05C-3F5569DA33B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16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664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3280" b="0" strike="noStrike" spc="-1">
              <a:latin typeface="Arial"/>
            </a:endParaRPr>
          </a:p>
        </p:txBody>
      </p:sp>
      <p:sp>
        <p:nvSpPr>
          <p:cNvPr id="34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26204BD-A331-4963-ACA0-C17FCEC039FB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9620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3280" b="0" strike="noStrike" spc="-1">
              <a:latin typeface="Arial"/>
            </a:endParaRPr>
          </a:p>
        </p:txBody>
      </p:sp>
      <p:sp>
        <p:nvSpPr>
          <p:cNvPr id="34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F273565-B2C0-49A4-9599-BAFBEA0CE641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3506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4716360" y="0"/>
            <a:ext cx="3614040" cy="62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DA486A8E-D09D-487E-894B-DDCC6AE1F09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2723570-C0CD-4495-875E-7839124EE9C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5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6917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4716360" y="0"/>
            <a:ext cx="3614040" cy="62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91DC4A5B-F7DF-4E81-85B1-88EE8AF5F55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8688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gerar predições de genes na montagem de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scaffolds do papagaio-de-fronte-azul com base em primeiros princípios, ou 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 initio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utilizado o AUGUSTUS [65], um preditor de genes 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 initio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aprende a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identificar genes com base na semelhança estrutural com genes fornecidos em um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 de treinamento.</a:t>
            </a:r>
            <a:r>
              <a:rPr lang="pt-BR" dirty="0" smtClean="0"/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Usamos o SABIA [66], um 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anotação automática, para anotar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todas as predições de genes com uma janela aberta de leitura (ORF) válida, tendo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 conta resultados de BLAST com similaridade com sequências em vários bancos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dados.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036C343-5EE4-4E40-81A8-93035091F60D}" type="slidenum">
              <a:rPr lang="en-US" sz="1400" b="0" strike="noStrike" spc="-1" smtClean="0">
                <a:latin typeface="Times New Roman"/>
              </a:rPr>
              <a:t>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5641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4716360" y="0"/>
            <a:ext cx="3614040" cy="62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ADE493F9-5DD7-4EC2-AE06-58E2D761F77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0741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4716360" y="0"/>
            <a:ext cx="3614040" cy="62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ADE493F9-5DD7-4EC2-AE06-58E2D761F77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0741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4716360" y="0"/>
            <a:ext cx="3614040" cy="62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ADE493F9-5DD7-4EC2-AE06-58E2D761F77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0741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3640" cy="1460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93000" y="2012400"/>
            <a:ext cx="4242240" cy="479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5148000" y="2012400"/>
            <a:ext cx="4242240" cy="479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0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067040" y="2691329"/>
            <a:ext cx="8055720" cy="18031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080" rIns="0" bIns="0"/>
          <a:lstStyle/>
          <a:p>
            <a:pPr algn="ctr"/>
            <a:r>
              <a:rPr lang="en-GB" sz="2800" b="1" dirty="0"/>
              <a:t>LOW-BUDGET SCIENCE AND THE PRODUCTION OF COMPLETE AND NEARLY-COMPLETE MITOGENOMES OF </a:t>
            </a:r>
            <a:r>
              <a:rPr lang="pt-BR" sz="2800" b="1" i="1" dirty="0"/>
              <a:t>TEMNOTHORAX </a:t>
            </a:r>
            <a:r>
              <a:rPr lang="pt-BR" sz="2800" b="1" dirty="0"/>
              <a:t>ANTS USING PUBLIC DATA</a:t>
            </a:r>
            <a:endParaRPr lang="pt-BR" sz="2800" dirty="0"/>
          </a:p>
        </p:txBody>
      </p:sp>
      <p:sp>
        <p:nvSpPr>
          <p:cNvPr id="160" name="CustomShape 2"/>
          <p:cNvSpPr/>
          <p:nvPr/>
        </p:nvSpPr>
        <p:spPr>
          <a:xfrm>
            <a:off x="1015920" y="5675400"/>
            <a:ext cx="8055720" cy="171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7160" rIns="0" bIns="0"/>
          <a:lstStyle/>
          <a:p>
            <a:pPr algn="ctr">
              <a:lnSpc>
                <a:spcPct val="150000"/>
              </a:lnSpc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161" name="Google Shape;327;p62"/>
          <p:cNvPicPr/>
          <p:nvPr/>
        </p:nvPicPr>
        <p:blipFill>
          <a:blip r:embed="rId3"/>
          <a:stretch/>
        </p:blipFill>
        <p:spPr>
          <a:xfrm>
            <a:off x="6757261" y="353280"/>
            <a:ext cx="3115157" cy="1568505"/>
          </a:xfrm>
          <a:prstGeom prst="rect">
            <a:avLst/>
          </a:prstGeom>
          <a:ln>
            <a:noFill/>
          </a:ln>
        </p:spPr>
      </p:pic>
      <p:pic>
        <p:nvPicPr>
          <p:cNvPr id="163" name="Google Shape;329;p62"/>
          <p:cNvPicPr/>
          <p:nvPr/>
        </p:nvPicPr>
        <p:blipFill rotWithShape="1">
          <a:blip r:embed="rId4"/>
          <a:srcRect l="12451" r="20122"/>
          <a:stretch/>
        </p:blipFill>
        <p:spPr>
          <a:xfrm>
            <a:off x="86414" y="120600"/>
            <a:ext cx="3307716" cy="188028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658742" y="5067946"/>
            <a:ext cx="495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u="sng" dirty="0" smtClean="0"/>
              <a:t>Gabriel  Alves Vieira</a:t>
            </a:r>
            <a:r>
              <a:rPr lang="pt-BR" dirty="0" smtClean="0"/>
              <a:t> </a:t>
            </a:r>
            <a:r>
              <a:rPr lang="pt-BR" dirty="0"/>
              <a:t>&amp; </a:t>
            </a:r>
            <a:r>
              <a:rPr lang="pt-BR" dirty="0" smtClean="0"/>
              <a:t>Francisco Prosdocimi</a:t>
            </a:r>
            <a:endParaRPr lang="pt-BR" dirty="0"/>
          </a:p>
        </p:txBody>
      </p:sp>
      <p:sp>
        <p:nvSpPr>
          <p:cNvPr id="3" name="TextBox 2"/>
          <p:cNvSpPr txBox="1"/>
          <p:nvPr/>
        </p:nvSpPr>
        <p:spPr>
          <a:xfrm>
            <a:off x="790414" y="5997844"/>
            <a:ext cx="8632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Laboratório de Genômica e </a:t>
            </a:r>
            <a:r>
              <a:rPr lang="pt-BR" dirty="0" smtClean="0"/>
              <a:t>Biodiversidade</a:t>
            </a:r>
          </a:p>
          <a:p>
            <a:pPr algn="ctr"/>
            <a:r>
              <a:rPr lang="pt-BR" dirty="0" smtClean="0"/>
              <a:t>Instituto </a:t>
            </a:r>
            <a:r>
              <a:rPr lang="pt-BR" dirty="0"/>
              <a:t>de Bioquímica Médica Leopoldo de </a:t>
            </a:r>
            <a:r>
              <a:rPr lang="pt-BR" dirty="0" smtClean="0"/>
              <a:t>Meis</a:t>
            </a:r>
          </a:p>
          <a:p>
            <a:pPr algn="ctr"/>
            <a:r>
              <a:rPr lang="pt-BR" dirty="0" smtClean="0"/>
              <a:t>Universidade </a:t>
            </a:r>
            <a:r>
              <a:rPr lang="pt-BR" dirty="0"/>
              <a:t>Federal do Rio de </a:t>
            </a:r>
            <a:r>
              <a:rPr lang="pt-BR" dirty="0" smtClean="0"/>
              <a:t>Janeiro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983" r="2347"/>
          <a:stretch/>
        </p:blipFill>
        <p:spPr>
          <a:xfrm>
            <a:off x="3487121" y="120600"/>
            <a:ext cx="3177153" cy="1880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503280" y="301680"/>
            <a:ext cx="494460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 err="1" smtClean="0">
                <a:solidFill>
                  <a:srgbClr val="000000"/>
                </a:solidFill>
                <a:latin typeface="Arial"/>
                <a:ea typeface="Arial"/>
              </a:rPr>
              <a:t>Phylogenomics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108488" y="1768320"/>
            <a:ext cx="5191932" cy="51594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1640" indent="-3214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lang="en-US" sz="2400" b="0" strike="noStrike" spc="-1" dirty="0" err="1" smtClean="0">
                <a:solidFill>
                  <a:srgbClr val="000000"/>
                </a:solidFill>
                <a:latin typeface="Arial"/>
                <a:ea typeface="Arial"/>
              </a:rPr>
              <a:t>Mitogenomes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lang="en-US" sz="2400" b="0" strike="noStrike" spc="-1" dirty="0">
              <a:latin typeface="Arial"/>
            </a:endParaRPr>
          </a:p>
          <a:p>
            <a:pPr marL="647640" lvl="2" indent="-215280" algn="just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lang="en-US" sz="2200" b="0" i="1" strike="noStrike" spc="-1" dirty="0" err="1" smtClean="0">
                <a:solidFill>
                  <a:srgbClr val="000000"/>
                </a:solidFill>
                <a:latin typeface="Arial"/>
                <a:ea typeface="Arial"/>
              </a:rPr>
              <a:t>Temnothorax</a:t>
            </a:r>
            <a:r>
              <a:rPr lang="en-US" sz="2200" b="0" i="1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22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spp.</a:t>
            </a:r>
            <a:endParaRPr lang="en-US" sz="2200" b="0" strike="noStrike" spc="-1" dirty="0" smtClean="0">
              <a:latin typeface="Arial"/>
            </a:endParaRPr>
          </a:p>
          <a:p>
            <a:pPr marL="647640" lvl="2" indent="-215280" algn="just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lang="en-US" sz="2200" spc="-1" dirty="0" smtClean="0">
                <a:solidFill>
                  <a:srgbClr val="000000"/>
                </a:solidFill>
                <a:latin typeface="Arial"/>
                <a:ea typeface="Arial"/>
              </a:rPr>
              <a:t>Ants p</a:t>
            </a:r>
            <a:r>
              <a:rPr lang="en-US" sz="22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reviously described</a:t>
            </a:r>
            <a:endParaRPr lang="en-US" sz="2200" b="0" strike="noStrike" spc="-1" dirty="0" smtClean="0">
              <a:latin typeface="Arial"/>
            </a:endParaRPr>
          </a:p>
          <a:p>
            <a:pPr marL="647640" lvl="2" indent="-2152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lang="en-US" sz="22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Outgroups (bees) </a:t>
            </a:r>
            <a:endParaRPr lang="en-US" sz="2200" b="0" strike="noStrike" spc="-1" dirty="0">
              <a:latin typeface="Arial"/>
            </a:endParaRPr>
          </a:p>
          <a:p>
            <a:pPr marL="431640" indent="-321480"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431640" indent="-3214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lang="en-US" sz="2400" b="0" strike="noStrike" spc="-1" dirty="0" err="1" smtClean="0">
                <a:solidFill>
                  <a:srgbClr val="000000"/>
                </a:solidFill>
                <a:latin typeface="Arial"/>
                <a:ea typeface="Arial"/>
              </a:rPr>
              <a:t>Supermatrix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lang="en-US" sz="2400" b="0" strike="noStrike" spc="-1" dirty="0">
              <a:latin typeface="Arial"/>
            </a:endParaRPr>
          </a:p>
          <a:p>
            <a:pPr marL="647640" lvl="2" indent="-2152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 13 protein-coding genes</a:t>
            </a:r>
            <a:endParaRPr lang="en-US" sz="2400" b="0" strike="noStrike" spc="-1" dirty="0">
              <a:latin typeface="Arial"/>
            </a:endParaRPr>
          </a:p>
          <a:p>
            <a:pPr marL="647640" lvl="2" indent="-2152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 Aligned and concatenated</a:t>
            </a:r>
            <a:endParaRPr lang="en-US" sz="2400" b="0" strike="noStrike" spc="-1" dirty="0">
              <a:latin typeface="Arial"/>
            </a:endParaRPr>
          </a:p>
          <a:p>
            <a:pPr marL="647640" indent="-215280"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431640" indent="-3214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lang="en-US" sz="2400" b="0" strike="noStrike" spc="-1" dirty="0" err="1" smtClean="0">
                <a:solidFill>
                  <a:srgbClr val="000000"/>
                </a:solidFill>
                <a:latin typeface="Arial"/>
                <a:ea typeface="Arial"/>
              </a:rPr>
              <a:t>Phylogenomics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 inference:</a:t>
            </a:r>
            <a:endParaRPr lang="en-US" sz="2400" b="0" strike="noStrike" spc="-1" dirty="0">
              <a:latin typeface="Arial"/>
            </a:endParaRPr>
          </a:p>
          <a:p>
            <a:pPr marL="647640" lvl="2" indent="-2152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 Neighbor </a:t>
            </a:r>
            <a:r>
              <a:rPr lang="en-US" sz="2400" spc="-1" dirty="0" smtClean="0">
                <a:solidFill>
                  <a:srgbClr val="000000"/>
                </a:solidFill>
                <a:latin typeface="Arial"/>
                <a:ea typeface="Arial"/>
              </a:rPr>
              <a:t>J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oining</a:t>
            </a:r>
            <a:endParaRPr lang="en-US" sz="2400" b="0" strike="noStrike" spc="-1" dirty="0">
              <a:latin typeface="Arial"/>
            </a:endParaRPr>
          </a:p>
          <a:p>
            <a:pPr marL="647640" lvl="2" indent="-2152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2400" b="0" strike="noStrike" spc="-1" dirty="0" err="1" smtClean="0">
                <a:solidFill>
                  <a:srgbClr val="000000"/>
                </a:solidFill>
                <a:latin typeface="Arial"/>
                <a:ea typeface="Arial"/>
              </a:rPr>
              <a:t>Ressampling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Bootstrap (1000 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replicates)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5952960" y="1446120"/>
            <a:ext cx="1227960" cy="1356480"/>
          </a:xfrm>
          <a:custGeom>
            <a:avLst/>
            <a:gdLst/>
            <a:ahLst/>
            <a:cxnLst/>
            <a:rect l="l" t="t" r="r" b="b"/>
            <a:pathLst>
              <a:path w="1228725" h="1357312">
                <a:moveTo>
                  <a:pt x="0" y="0"/>
                </a:moveTo>
                <a:lnTo>
                  <a:pt x="3416" y="0"/>
                </a:lnTo>
                <a:lnTo>
                  <a:pt x="3416" y="3771"/>
                </a:lnTo>
                <a:lnTo>
                  <a:pt x="0" y="3771"/>
                </a:lnTo>
                <a:lnTo>
                  <a:pt x="0" y="0"/>
                </a:lnTo>
                <a:close/>
                <a:moveTo>
                  <a:pt x="10210" y="5472"/>
                </a:moveTo>
                <a:lnTo>
                  <a:pt x="14972" y="5464"/>
                </a:lnTo>
              </a:path>
            </a:pathLst>
          </a:custGeom>
          <a:blipFill rotWithShape="0">
            <a:blip r:embed="rId3"/>
            <a:stretch>
              <a:fillRect/>
            </a:stretch>
          </a:blipFill>
          <a:ln w="316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CustomShape 4"/>
          <p:cNvSpPr/>
          <p:nvPr/>
        </p:nvSpPr>
        <p:spPr>
          <a:xfrm>
            <a:off x="5796000" y="3692520"/>
            <a:ext cx="1708920" cy="1652040"/>
          </a:xfrm>
          <a:custGeom>
            <a:avLst/>
            <a:gdLst/>
            <a:ahLst/>
            <a:cxnLst/>
            <a:rect l="l" t="t" r="r" b="b"/>
            <a:pathLst>
              <a:path w="1709737" h="1652588">
                <a:moveTo>
                  <a:pt x="0" y="0"/>
                </a:moveTo>
                <a:lnTo>
                  <a:pt x="4751" y="0"/>
                </a:lnTo>
                <a:lnTo>
                  <a:pt x="4751" y="4590"/>
                </a:lnTo>
                <a:lnTo>
                  <a:pt x="0" y="4590"/>
                </a:lnTo>
                <a:lnTo>
                  <a:pt x="0" y="0"/>
                </a:lnTo>
                <a:close/>
                <a:moveTo>
                  <a:pt x="13869" y="6593"/>
                </a:moveTo>
                <a:lnTo>
                  <a:pt x="17003" y="6526"/>
                </a:lnTo>
              </a:path>
            </a:pathLst>
          </a:custGeom>
          <a:blipFill rotWithShape="0">
            <a:blip r:embed="rId4"/>
            <a:stretch>
              <a:fillRect/>
            </a:stretch>
          </a:blipFill>
          <a:ln w="316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4" name="Google Shape;549;p84"/>
          <p:cNvPicPr/>
          <p:nvPr/>
        </p:nvPicPr>
        <p:blipFill>
          <a:blip r:embed="rId5"/>
          <a:stretch/>
        </p:blipFill>
        <p:spPr>
          <a:xfrm>
            <a:off x="5089680" y="0"/>
            <a:ext cx="4989960" cy="7558920"/>
          </a:xfrm>
          <a:prstGeom prst="rect">
            <a:avLst/>
          </a:prstGeom>
          <a:ln>
            <a:noFill/>
          </a:ln>
        </p:spPr>
      </p:pic>
      <p:sp>
        <p:nvSpPr>
          <p:cNvPr id="295" name="CustomShape 5"/>
          <p:cNvSpPr/>
          <p:nvPr/>
        </p:nvSpPr>
        <p:spPr>
          <a:xfrm>
            <a:off x="5796000" y="5840280"/>
            <a:ext cx="1708920" cy="1362960"/>
          </a:xfrm>
          <a:custGeom>
            <a:avLst/>
            <a:gdLst/>
            <a:ahLst/>
            <a:cxnLst/>
            <a:rect l="l" t="t" r="r" b="b"/>
            <a:pathLst>
              <a:path w="1709737" h="1363662">
                <a:moveTo>
                  <a:pt x="0" y="0"/>
                </a:moveTo>
                <a:lnTo>
                  <a:pt x="4751" y="0"/>
                </a:lnTo>
                <a:lnTo>
                  <a:pt x="4751" y="3791"/>
                </a:lnTo>
                <a:lnTo>
                  <a:pt x="0" y="3791"/>
                </a:lnTo>
                <a:lnTo>
                  <a:pt x="0" y="0"/>
                </a:lnTo>
                <a:close/>
                <a:moveTo>
                  <a:pt x="13533" y="4390"/>
                </a:moveTo>
                <a:lnTo>
                  <a:pt x="17477" y="4359"/>
                </a:lnTo>
              </a:path>
            </a:pathLst>
          </a:custGeom>
          <a:blipFill rotWithShape="0">
            <a:blip r:embed="rId6"/>
            <a:stretch>
              <a:fillRect/>
            </a:stretch>
          </a:blipFill>
          <a:ln w="316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Results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102226" y="1661946"/>
            <a:ext cx="9072000" cy="217853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i="1" dirty="0" err="1" smtClean="0"/>
              <a:t>Temnothorax</a:t>
            </a:r>
            <a:r>
              <a:rPr lang="pt-BR" sz="2400" i="1" dirty="0" smtClean="0"/>
              <a:t> </a:t>
            </a:r>
            <a:r>
              <a:rPr lang="pt-BR" sz="2400" dirty="0" smtClean="0"/>
              <a:t>spp.:</a:t>
            </a:r>
          </a:p>
          <a:p>
            <a:r>
              <a:rPr lang="pt-BR" sz="2400" dirty="0" smtClean="0"/>
              <a:t>	</a:t>
            </a:r>
            <a:r>
              <a:rPr lang="pt-BR" sz="2000" dirty="0" smtClean="0"/>
              <a:t>30 </a:t>
            </a:r>
            <a:r>
              <a:rPr lang="pt-BR" sz="2000" dirty="0" err="1" smtClean="0"/>
              <a:t>mitogenomes</a:t>
            </a:r>
            <a:endParaRPr lang="pt-BR" sz="2000" dirty="0"/>
          </a:p>
          <a:p>
            <a:r>
              <a:rPr lang="pt-BR" sz="2000" dirty="0" smtClean="0"/>
              <a:t>	22 complete</a:t>
            </a:r>
          </a:p>
          <a:p>
            <a:r>
              <a:rPr lang="pt-BR" sz="2000" dirty="0"/>
              <a:t>	</a:t>
            </a:r>
            <a:r>
              <a:rPr lang="pt-BR" sz="2000" dirty="0" smtClean="0"/>
              <a:t>8 partial (nearly complete</a:t>
            </a:r>
            <a:r>
              <a:rPr lang="pt-BR" sz="2400" dirty="0" smtClean="0"/>
              <a:t>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lvl="1"/>
            <a:endParaRPr lang="pt-BR" dirty="0"/>
          </a:p>
        </p:txBody>
      </p:sp>
      <p:sp>
        <p:nvSpPr>
          <p:cNvPr id="7" name="TextBox 5"/>
          <p:cNvSpPr txBox="1"/>
          <p:nvPr/>
        </p:nvSpPr>
        <p:spPr>
          <a:xfrm>
            <a:off x="3979504" y="6075767"/>
            <a:ext cx="1860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Mitogenomes</a:t>
            </a:r>
            <a:r>
              <a:rPr lang="pt-BR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:</a:t>
            </a:r>
            <a:endParaRPr lang="pt-BR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/>
              <a:ea typeface="Verdana"/>
            </a:endParaRPr>
          </a:p>
          <a:p>
            <a:r>
              <a:rPr lang="pt-BR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● </a:t>
            </a:r>
            <a:r>
              <a:rPr lang="pt-BR" sz="1600" dirty="0"/>
              <a:t>Complete</a:t>
            </a:r>
          </a:p>
          <a:p>
            <a:r>
              <a:rPr lang="pt-BR" sz="1600" dirty="0"/>
              <a:t>○ Partial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4158" y="3633827"/>
            <a:ext cx="430694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 smtClean="0"/>
              <a:t>Monophyletic</a:t>
            </a:r>
            <a:r>
              <a:rPr lang="pt-BR" sz="2400" dirty="0" smtClean="0"/>
              <a:t> genus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err="1" smtClean="0"/>
              <a:t>Highly</a:t>
            </a:r>
            <a:r>
              <a:rPr lang="pt-BR" sz="2000" dirty="0" smtClean="0"/>
              <a:t> </a:t>
            </a:r>
            <a:r>
              <a:rPr lang="pt-BR" sz="2000" dirty="0" err="1" smtClean="0"/>
              <a:t>supported</a:t>
            </a:r>
            <a:endParaRPr lang="pt-B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Basal nodes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err="1" smtClean="0"/>
              <a:t>Low</a:t>
            </a:r>
            <a:r>
              <a:rPr lang="pt-BR" sz="2000" dirty="0" smtClean="0"/>
              <a:t> </a:t>
            </a:r>
            <a:r>
              <a:rPr lang="pt-BR" sz="2000" dirty="0" err="1" smtClean="0"/>
              <a:t>bootstrap</a:t>
            </a:r>
            <a:r>
              <a:rPr lang="pt-BR" sz="2000" dirty="0" smtClean="0"/>
              <a:t> </a:t>
            </a:r>
            <a:r>
              <a:rPr lang="pt-BR" sz="2000" dirty="0" err="1" smtClean="0"/>
              <a:t>support</a:t>
            </a:r>
            <a:endParaRPr lang="pt-BR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err="1" smtClean="0"/>
              <a:t>Paraphyly</a:t>
            </a:r>
            <a:r>
              <a:rPr lang="pt-BR" sz="2000" dirty="0" smtClean="0"/>
              <a:t>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2 out </a:t>
            </a:r>
            <a:r>
              <a:rPr lang="pt-BR" sz="2000" dirty="0" err="1" smtClean="0"/>
              <a:t>of</a:t>
            </a:r>
            <a:r>
              <a:rPr lang="pt-BR" sz="2000" dirty="0" smtClean="0"/>
              <a:t> 7 </a:t>
            </a:r>
            <a:r>
              <a:rPr lang="pt-BR" sz="2000" dirty="0" err="1" smtClean="0"/>
              <a:t>clades</a:t>
            </a:r>
            <a:endParaRPr lang="pt-BR" sz="2000" dirty="0" smtClean="0"/>
          </a:p>
        </p:txBody>
      </p:sp>
      <p:sp>
        <p:nvSpPr>
          <p:cNvPr id="11" name="CaixaDeTexto 10"/>
          <p:cNvSpPr txBox="1"/>
          <p:nvPr/>
        </p:nvSpPr>
        <p:spPr>
          <a:xfrm>
            <a:off x="6202410" y="6075767"/>
            <a:ext cx="3641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/>
              <a:t>Clades</a:t>
            </a:r>
            <a:r>
              <a:rPr lang="pt-BR" b="1" dirty="0" smtClean="0"/>
              <a:t>:</a:t>
            </a:r>
          </a:p>
          <a:p>
            <a:r>
              <a:rPr lang="pt-BR" dirty="0" smtClean="0"/>
              <a:t>1 - </a:t>
            </a:r>
            <a:r>
              <a:rPr lang="pt-BR" dirty="0" err="1" smtClean="0"/>
              <a:t>Palearctic</a:t>
            </a:r>
            <a:r>
              <a:rPr lang="pt-BR" dirty="0" smtClean="0"/>
              <a:t>*	</a:t>
            </a:r>
            <a: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  <a:t>5 – </a:t>
            </a:r>
            <a:r>
              <a:rPr lang="pt-BR" i="1" dirty="0" err="1" smtClean="0">
                <a:solidFill>
                  <a:schemeClr val="accent1">
                    <a:lumMod val="75000"/>
                  </a:schemeClr>
                </a:solidFill>
              </a:rPr>
              <a:t>andrei</a:t>
            </a:r>
            <a:endParaRPr lang="pt-BR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rgbClr val="FF0000"/>
                </a:solidFill>
              </a:rPr>
              <a:t>2 – </a:t>
            </a:r>
            <a:r>
              <a:rPr lang="pt-BR" i="1" dirty="0" err="1" smtClean="0">
                <a:solidFill>
                  <a:srgbClr val="FF0000"/>
                </a:solidFill>
              </a:rPr>
              <a:t>sallei</a:t>
            </a:r>
            <a:r>
              <a:rPr lang="pt-BR" i="1" dirty="0" smtClean="0"/>
              <a:t>	</a:t>
            </a:r>
            <a:r>
              <a:rPr lang="pt-BR" i="1" dirty="0"/>
              <a:t>*</a:t>
            </a:r>
            <a:r>
              <a:rPr lang="pt-BR" i="1" dirty="0" smtClean="0"/>
              <a:t>	</a:t>
            </a:r>
            <a:r>
              <a:rPr lang="pt-BR" dirty="0" smtClean="0">
                <a:solidFill>
                  <a:srgbClr val="FFC000"/>
                </a:solidFill>
              </a:rPr>
              <a:t>6 – </a:t>
            </a:r>
            <a:r>
              <a:rPr lang="pt-BR" i="1" dirty="0" err="1" smtClean="0">
                <a:solidFill>
                  <a:srgbClr val="FFC000"/>
                </a:solidFill>
              </a:rPr>
              <a:t>salvini</a:t>
            </a:r>
            <a:endParaRPr lang="pt-BR" i="1" dirty="0" smtClean="0">
              <a:solidFill>
                <a:srgbClr val="FFC000"/>
              </a:solidFill>
            </a:endParaRPr>
          </a:p>
          <a:p>
            <a:r>
              <a:rPr lang="pt-BR" dirty="0" smtClean="0">
                <a:solidFill>
                  <a:srgbClr val="7DF52B"/>
                </a:solidFill>
              </a:rPr>
              <a:t>3 – </a:t>
            </a:r>
            <a:r>
              <a:rPr lang="pt-BR" i="1" dirty="0" err="1" smtClean="0">
                <a:solidFill>
                  <a:srgbClr val="7DF52B"/>
                </a:solidFill>
              </a:rPr>
              <a:t>rugatulus</a:t>
            </a:r>
            <a:r>
              <a:rPr lang="pt-BR" dirty="0" smtClean="0"/>
              <a:t>	</a:t>
            </a:r>
            <a:r>
              <a:rPr lang="pt-BR" dirty="0" smtClean="0">
                <a:solidFill>
                  <a:srgbClr val="D60093"/>
                </a:solidFill>
              </a:rPr>
              <a:t>7 – </a:t>
            </a:r>
            <a:r>
              <a:rPr lang="pt-BR" i="1" dirty="0" err="1" smtClean="0">
                <a:solidFill>
                  <a:srgbClr val="D60093"/>
                </a:solidFill>
              </a:rPr>
              <a:t>rottenbergi</a:t>
            </a:r>
            <a:endParaRPr lang="pt-BR" i="1" dirty="0" smtClean="0">
              <a:solidFill>
                <a:srgbClr val="D60093"/>
              </a:solidFill>
            </a:endParaRPr>
          </a:p>
          <a:p>
            <a:r>
              <a:rPr lang="pt-BR" dirty="0" smtClean="0">
                <a:solidFill>
                  <a:srgbClr val="00B050"/>
                </a:solidFill>
              </a:rPr>
              <a:t>4 – </a:t>
            </a:r>
            <a:r>
              <a:rPr lang="pt-BR" i="1" dirty="0" err="1" smtClean="0">
                <a:solidFill>
                  <a:srgbClr val="007E39"/>
                </a:solidFill>
              </a:rPr>
              <a:t>obturator</a:t>
            </a:r>
            <a:endParaRPr lang="pt-BR" i="1" dirty="0" smtClean="0">
              <a:solidFill>
                <a:srgbClr val="007E39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" r="1853" b="4633"/>
          <a:stretch/>
        </p:blipFill>
        <p:spPr>
          <a:xfrm>
            <a:off x="4067502" y="450976"/>
            <a:ext cx="6013121" cy="554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pt-BR" dirty="0" err="1" smtClean="0"/>
              <a:t>Results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237300" y="1428750"/>
            <a:ext cx="9072000" cy="5524500"/>
          </a:xfrm>
        </p:spPr>
        <p:txBody>
          <a:bodyPr/>
          <a:lstStyle/>
          <a:p>
            <a:pPr lvl="1"/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 err="1"/>
              <a:t>Formicidae</a:t>
            </a:r>
            <a:r>
              <a:rPr lang="pt-BR" sz="3200" b="1" dirty="0"/>
              <a:t> </a:t>
            </a:r>
            <a:r>
              <a:rPr lang="pt-BR" sz="3200" b="1" dirty="0" err="1" smtClean="0"/>
              <a:t>Tree</a:t>
            </a:r>
            <a:r>
              <a:rPr lang="pt-BR" sz="2400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Monophyletic</a:t>
            </a:r>
            <a:r>
              <a:rPr lang="pt-BR" sz="2400" dirty="0"/>
              <a:t> </a:t>
            </a:r>
            <a:r>
              <a:rPr lang="pt-BR" sz="2400" dirty="0" err="1" smtClean="0"/>
              <a:t>clades</a:t>
            </a:r>
            <a:endParaRPr lang="pt-BR" sz="2400" dirty="0"/>
          </a:p>
          <a:p>
            <a:r>
              <a:rPr lang="pt-BR" sz="2400" dirty="0" smtClean="0"/>
              <a:t>	</a:t>
            </a:r>
            <a:r>
              <a:rPr lang="pt-BR" sz="2000" dirty="0" err="1" smtClean="0"/>
              <a:t>Pseudomyrmecinae</a:t>
            </a:r>
            <a:endParaRPr lang="pt-BR" sz="2000" dirty="0"/>
          </a:p>
          <a:p>
            <a:r>
              <a:rPr lang="pt-BR" sz="2000" dirty="0" smtClean="0"/>
              <a:t>	</a:t>
            </a:r>
            <a:r>
              <a:rPr lang="pt-BR" sz="2000" dirty="0" err="1" smtClean="0"/>
              <a:t>Ponerinae</a:t>
            </a:r>
            <a:endParaRPr lang="pt-BR" sz="2000" dirty="0" smtClean="0"/>
          </a:p>
          <a:p>
            <a:r>
              <a:rPr lang="pt-BR" sz="2000" dirty="0"/>
              <a:t>	</a:t>
            </a:r>
            <a:r>
              <a:rPr lang="pt-BR" sz="2000" dirty="0" err="1" smtClean="0"/>
              <a:t>All</a:t>
            </a:r>
            <a:r>
              <a:rPr lang="pt-BR" sz="2000" dirty="0" smtClean="0"/>
              <a:t> </a:t>
            </a:r>
            <a:r>
              <a:rPr lang="pt-BR" sz="2000" dirty="0" err="1" smtClean="0"/>
              <a:t>genera</a:t>
            </a:r>
            <a:endParaRPr lang="pt-BR" sz="2000" dirty="0" smtClean="0"/>
          </a:p>
          <a:p>
            <a:r>
              <a:rPr lang="pt-BR" sz="2000" dirty="0"/>
              <a:t>	</a:t>
            </a:r>
            <a:r>
              <a:rPr lang="pt-BR" sz="2000" dirty="0" smtClean="0"/>
              <a:t>100% BS </a:t>
            </a:r>
            <a:r>
              <a:rPr lang="pt-BR" sz="2000" dirty="0" err="1" smtClean="0"/>
              <a:t>support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Low</a:t>
            </a:r>
            <a:r>
              <a:rPr lang="pt-BR" sz="2400" dirty="0"/>
              <a:t> </a:t>
            </a:r>
            <a:r>
              <a:rPr lang="pt-BR" sz="2400" dirty="0" err="1"/>
              <a:t>bootstrap</a:t>
            </a:r>
            <a:r>
              <a:rPr lang="pt-BR" sz="2400" dirty="0"/>
              <a:t> </a:t>
            </a:r>
            <a:r>
              <a:rPr lang="pt-BR" sz="2400" dirty="0" err="1"/>
              <a:t>values</a:t>
            </a:r>
            <a:endParaRPr lang="pt-BR" sz="2400" dirty="0"/>
          </a:p>
          <a:p>
            <a:r>
              <a:rPr lang="pt-BR" sz="2400" dirty="0" smtClean="0"/>
              <a:t>	</a:t>
            </a:r>
            <a:r>
              <a:rPr lang="pt-BR" sz="1800" dirty="0" err="1" smtClean="0"/>
              <a:t>Myrmicinae</a:t>
            </a:r>
            <a:r>
              <a:rPr lang="pt-BR" sz="1800" dirty="0" smtClean="0"/>
              <a:t> nodes</a:t>
            </a:r>
            <a:endParaRPr lang="pt-B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lvl="1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2" b="4950"/>
          <a:stretch/>
        </p:blipFill>
        <p:spPr>
          <a:xfrm>
            <a:off x="3841430" y="1495424"/>
            <a:ext cx="6239195" cy="486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5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440216" y="96722"/>
            <a:ext cx="494460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000" b="1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Discussion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13892" y="1133742"/>
            <a:ext cx="6803300" cy="57913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1640" indent="-3214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Overall:</a:t>
            </a:r>
          </a:p>
          <a:p>
            <a:pPr marL="888840" lvl="1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  <a:ea typeface="Arial"/>
              </a:rPr>
              <a:t>Moderate phylogenetic inference accuracy</a:t>
            </a:r>
          </a:p>
          <a:p>
            <a:pPr marL="888840" lvl="1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  <a:ea typeface="Arial"/>
              </a:rPr>
              <a:t>All 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genera monophyletic</a:t>
            </a:r>
          </a:p>
          <a:p>
            <a:pPr marL="888840" lvl="1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  <a:ea typeface="Arial"/>
              </a:rPr>
              <a:t>Good resolution – resolve shallow nodes</a:t>
            </a:r>
          </a:p>
          <a:p>
            <a:pPr marL="888840" lvl="1" indent="-321480">
              <a:buClr>
                <a:srgbClr val="000000"/>
              </a:buClr>
              <a:buFont typeface="Noto Sans Symbols"/>
              <a:buChar char="●"/>
            </a:pPr>
            <a:endParaRPr lang="en-US" sz="2400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431640" indent="-3214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Low bootstrap values</a:t>
            </a:r>
          </a:p>
          <a:p>
            <a:pPr marL="888840" lvl="1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  <a:ea typeface="Arial"/>
              </a:rPr>
              <a:t>Mostly in </a:t>
            </a:r>
            <a:r>
              <a:rPr lang="en-US" sz="2400" spc="-1" dirty="0" err="1" smtClean="0">
                <a:solidFill>
                  <a:srgbClr val="000000"/>
                </a:solidFill>
                <a:latin typeface="Arial"/>
                <a:ea typeface="Arial"/>
              </a:rPr>
              <a:t>Myrmicinae</a:t>
            </a:r>
            <a:r>
              <a:rPr lang="en-US" sz="2400" spc="-1" dirty="0" smtClean="0">
                <a:solidFill>
                  <a:srgbClr val="000000"/>
                </a:solidFill>
                <a:latin typeface="Arial"/>
                <a:ea typeface="Arial"/>
              </a:rPr>
              <a:t> – </a:t>
            </a:r>
            <a:r>
              <a:rPr lang="en-US" sz="2400" spc="-1" dirty="0" err="1" smtClean="0">
                <a:solidFill>
                  <a:srgbClr val="000000"/>
                </a:solidFill>
                <a:latin typeface="Arial"/>
                <a:ea typeface="Arial"/>
              </a:rPr>
              <a:t>hyperdiverse</a:t>
            </a:r>
            <a:endParaRPr lang="en-US" sz="2400" spc="-1" dirty="0" smtClean="0">
              <a:solidFill>
                <a:srgbClr val="000000"/>
              </a:solidFill>
              <a:latin typeface="Arial"/>
              <a:ea typeface="Arial"/>
            </a:endParaRPr>
          </a:p>
          <a:p>
            <a:pPr marL="888840" lvl="1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  <a:ea typeface="Arial"/>
              </a:rPr>
              <a:t>Improved taxonomic coverage</a:t>
            </a:r>
          </a:p>
          <a:p>
            <a:pPr marL="888840" lvl="1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  <a:ea typeface="Arial"/>
              </a:rPr>
              <a:t>More robust tree inference methods</a:t>
            </a:r>
          </a:p>
          <a:p>
            <a:pPr marL="888840" lvl="1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Resolve paraphyletic relationships</a:t>
            </a:r>
          </a:p>
          <a:p>
            <a:pPr marL="888840" lvl="1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200" b="0" strike="noStrike" spc="-1" dirty="0" smtClean="0">
                <a:latin typeface="Arial"/>
              </a:rPr>
              <a:t>Also applicable to poorly support nodes in </a:t>
            </a:r>
            <a:r>
              <a:rPr lang="en-US" sz="2200" b="0" i="1" strike="noStrike" spc="-1" dirty="0" err="1" smtClean="0">
                <a:latin typeface="Arial"/>
              </a:rPr>
              <a:t>Temnothorax</a:t>
            </a:r>
            <a:r>
              <a:rPr lang="en-US" sz="2200" b="0" strike="noStrike" spc="-1" dirty="0" smtClean="0">
                <a:latin typeface="Arial"/>
              </a:rPr>
              <a:t> genus</a:t>
            </a:r>
            <a:endParaRPr lang="en-US" sz="2200" b="0" strike="noStrike" spc="-1" dirty="0">
              <a:latin typeface="Arial"/>
            </a:endParaRPr>
          </a:p>
          <a:p>
            <a:pPr marL="431640" indent="-321480"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431640" indent="-3214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Next steps:</a:t>
            </a:r>
          </a:p>
          <a:p>
            <a:pPr marL="888840" lvl="1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200" b="0" strike="noStrike" spc="-1" dirty="0" err="1" smtClean="0">
                <a:solidFill>
                  <a:srgbClr val="000000"/>
                </a:solidFill>
                <a:latin typeface="Arial"/>
              </a:rPr>
              <a:t>Mitogenome</a:t>
            </a:r>
            <a:r>
              <a:rPr lang="en-US" sz="2200" b="0" strike="noStrike" spc="-1" dirty="0" smtClean="0">
                <a:solidFill>
                  <a:srgbClr val="000000"/>
                </a:solidFill>
                <a:latin typeface="Arial"/>
              </a:rPr>
              <a:t> assembly (outgroup species)</a:t>
            </a:r>
          </a:p>
          <a:p>
            <a:pPr marL="888840" lvl="1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200" b="0" strike="noStrike" spc="-1" dirty="0" smtClean="0">
                <a:solidFill>
                  <a:srgbClr val="000000"/>
                </a:solidFill>
                <a:latin typeface="Arial"/>
              </a:rPr>
              <a:t>Manual curation</a:t>
            </a:r>
          </a:p>
          <a:p>
            <a:pPr marL="888840" lvl="1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200" spc="-1" dirty="0" smtClean="0">
                <a:solidFill>
                  <a:srgbClr val="000000"/>
                </a:solidFill>
                <a:latin typeface="Arial"/>
              </a:rPr>
              <a:t>Maximum Likelihood</a:t>
            </a:r>
          </a:p>
          <a:p>
            <a:pPr marL="888840" lvl="1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200" spc="-1" dirty="0" err="1" smtClean="0">
                <a:solidFill>
                  <a:srgbClr val="000000"/>
                </a:solidFill>
                <a:latin typeface="Arial"/>
              </a:rPr>
              <a:t>Synteny</a:t>
            </a:r>
            <a:r>
              <a:rPr lang="en-US" sz="2200" spc="-1" dirty="0" smtClean="0">
                <a:solidFill>
                  <a:srgbClr val="000000"/>
                </a:solidFill>
                <a:latin typeface="Arial"/>
              </a:rPr>
              <a:t> and comparative genomics analyses</a:t>
            </a:r>
            <a:endParaRPr lang="en-US" sz="2200" spc="-1" dirty="0">
              <a:solidFill>
                <a:srgbClr val="000000"/>
              </a:solidFill>
              <a:latin typeface="Arial"/>
            </a:endParaRPr>
          </a:p>
          <a:p>
            <a:pPr marL="567360" lvl="1">
              <a:buClr>
                <a:srgbClr val="000000"/>
              </a:buClr>
            </a:pPr>
            <a:endParaRPr lang="en-US" sz="2200" b="0" strike="noStrike" spc="-1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5952960" y="1446120"/>
            <a:ext cx="1227960" cy="1356480"/>
          </a:xfrm>
          <a:custGeom>
            <a:avLst/>
            <a:gdLst/>
            <a:ahLst/>
            <a:cxnLst/>
            <a:rect l="l" t="t" r="r" b="b"/>
            <a:pathLst>
              <a:path w="1228725" h="1357312">
                <a:moveTo>
                  <a:pt x="0" y="0"/>
                </a:moveTo>
                <a:lnTo>
                  <a:pt x="3416" y="0"/>
                </a:lnTo>
                <a:lnTo>
                  <a:pt x="3416" y="3771"/>
                </a:lnTo>
                <a:lnTo>
                  <a:pt x="0" y="3771"/>
                </a:lnTo>
                <a:lnTo>
                  <a:pt x="0" y="0"/>
                </a:lnTo>
                <a:close/>
                <a:moveTo>
                  <a:pt x="10210" y="5472"/>
                </a:moveTo>
                <a:lnTo>
                  <a:pt x="14972" y="5464"/>
                </a:lnTo>
              </a:path>
            </a:pathLst>
          </a:custGeom>
          <a:blipFill rotWithShape="0">
            <a:blip r:embed="rId3"/>
            <a:stretch>
              <a:fillRect/>
            </a:stretch>
          </a:blipFill>
          <a:ln w="316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CustomShape 4"/>
          <p:cNvSpPr/>
          <p:nvPr/>
        </p:nvSpPr>
        <p:spPr>
          <a:xfrm>
            <a:off x="5796000" y="3692520"/>
            <a:ext cx="1708920" cy="1652040"/>
          </a:xfrm>
          <a:custGeom>
            <a:avLst/>
            <a:gdLst/>
            <a:ahLst/>
            <a:cxnLst/>
            <a:rect l="l" t="t" r="r" b="b"/>
            <a:pathLst>
              <a:path w="1709737" h="1652588">
                <a:moveTo>
                  <a:pt x="0" y="0"/>
                </a:moveTo>
                <a:lnTo>
                  <a:pt x="4751" y="0"/>
                </a:lnTo>
                <a:lnTo>
                  <a:pt x="4751" y="4590"/>
                </a:lnTo>
                <a:lnTo>
                  <a:pt x="0" y="4590"/>
                </a:lnTo>
                <a:lnTo>
                  <a:pt x="0" y="0"/>
                </a:lnTo>
                <a:close/>
                <a:moveTo>
                  <a:pt x="13869" y="6593"/>
                </a:moveTo>
                <a:lnTo>
                  <a:pt x="17003" y="6526"/>
                </a:lnTo>
              </a:path>
            </a:pathLst>
          </a:custGeom>
          <a:blipFill rotWithShape="0">
            <a:blip r:embed="rId4"/>
            <a:stretch>
              <a:fillRect/>
            </a:stretch>
          </a:blipFill>
          <a:ln w="316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CustomShape 5"/>
          <p:cNvSpPr/>
          <p:nvPr/>
        </p:nvSpPr>
        <p:spPr>
          <a:xfrm>
            <a:off x="5796000" y="5840280"/>
            <a:ext cx="1708920" cy="1362960"/>
          </a:xfrm>
          <a:custGeom>
            <a:avLst/>
            <a:gdLst/>
            <a:ahLst/>
            <a:cxnLst/>
            <a:rect l="l" t="t" r="r" b="b"/>
            <a:pathLst>
              <a:path w="1709737" h="1363662">
                <a:moveTo>
                  <a:pt x="0" y="0"/>
                </a:moveTo>
                <a:lnTo>
                  <a:pt x="4751" y="0"/>
                </a:lnTo>
                <a:lnTo>
                  <a:pt x="4751" y="3791"/>
                </a:lnTo>
                <a:lnTo>
                  <a:pt x="0" y="3791"/>
                </a:lnTo>
                <a:lnTo>
                  <a:pt x="0" y="0"/>
                </a:lnTo>
                <a:close/>
                <a:moveTo>
                  <a:pt x="13533" y="4390"/>
                </a:moveTo>
                <a:lnTo>
                  <a:pt x="17477" y="4359"/>
                </a:lnTo>
              </a:path>
            </a:pathLst>
          </a:custGeom>
          <a:blipFill rotWithShape="0">
            <a:blip r:embed="rId5"/>
            <a:stretch>
              <a:fillRect/>
            </a:stretch>
          </a:blipFill>
          <a:ln w="316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29" y="3372029"/>
            <a:ext cx="3814129" cy="2860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192" y="17892"/>
            <a:ext cx="3216221" cy="321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2387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503280" y="301680"/>
            <a:ext cx="494460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000" b="1" strike="noStrike" spc="-1" dirty="0" smtClean="0">
                <a:latin typeface="Arial"/>
              </a:rPr>
              <a:t>Conclusion</a:t>
            </a:r>
            <a:endParaRPr lang="en-US" sz="4000" b="1" strike="noStrike" spc="-1" dirty="0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29657" y="1579128"/>
            <a:ext cx="8076740" cy="56257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1640" indent="-3214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  <a:ea typeface="Arial"/>
              </a:rPr>
              <a:t>This preliminary study:</a:t>
            </a:r>
          </a:p>
          <a:p>
            <a:pPr marL="888840" lvl="1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200" spc="-1" dirty="0" smtClean="0">
                <a:solidFill>
                  <a:srgbClr val="000000"/>
                </a:solidFill>
                <a:latin typeface="Arial"/>
                <a:ea typeface="Arial"/>
              </a:rPr>
              <a:t>Obtained and analyzed </a:t>
            </a:r>
            <a:r>
              <a:rPr lang="en-US" sz="2200" i="1" spc="-1" dirty="0" err="1" smtClean="0">
                <a:solidFill>
                  <a:srgbClr val="000000"/>
                </a:solidFill>
                <a:latin typeface="Arial"/>
                <a:ea typeface="Arial"/>
              </a:rPr>
              <a:t>Temnothorax</a:t>
            </a:r>
            <a:r>
              <a:rPr lang="en-US" sz="2200" spc="-1" dirty="0" smtClean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2200" spc="-1" dirty="0" err="1" smtClean="0">
                <a:solidFill>
                  <a:srgbClr val="000000"/>
                </a:solidFill>
                <a:latin typeface="Arial"/>
                <a:ea typeface="Arial"/>
              </a:rPr>
              <a:t>mitogenome</a:t>
            </a:r>
            <a:r>
              <a:rPr lang="en-US" sz="2200" spc="-1" dirty="0" smtClean="0">
                <a:solidFill>
                  <a:srgbClr val="000000"/>
                </a:solidFill>
                <a:latin typeface="Arial"/>
                <a:ea typeface="Arial"/>
              </a:rPr>
              <a:t> sequences for the first time</a:t>
            </a:r>
          </a:p>
          <a:p>
            <a:pPr marL="888840" lvl="1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200" spc="-1" dirty="0" smtClean="0">
                <a:solidFill>
                  <a:srgbClr val="000000"/>
                </a:solidFill>
                <a:latin typeface="Arial"/>
                <a:ea typeface="Arial"/>
              </a:rPr>
              <a:t>No sequencing costs</a:t>
            </a:r>
          </a:p>
          <a:p>
            <a:pPr marL="1346040" lvl="2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000" spc="-1" dirty="0" smtClean="0">
                <a:solidFill>
                  <a:srgbClr val="000000"/>
                </a:solidFill>
                <a:latin typeface="Arial"/>
                <a:ea typeface="Arial"/>
              </a:rPr>
              <a:t>Illumina ‘partial genome’ run: ≈ 2.000 R$ per sample</a:t>
            </a:r>
          </a:p>
          <a:p>
            <a:pPr marL="1346040" lvl="2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000" spc="-1" dirty="0" smtClean="0">
                <a:solidFill>
                  <a:srgbClr val="000000"/>
                </a:solidFill>
                <a:latin typeface="Arial"/>
                <a:ea typeface="Arial"/>
              </a:rPr>
              <a:t>30 </a:t>
            </a:r>
            <a:r>
              <a:rPr lang="en-US" sz="2000" spc="-1" dirty="0" err="1" smtClean="0">
                <a:solidFill>
                  <a:srgbClr val="000000"/>
                </a:solidFill>
                <a:latin typeface="Arial"/>
                <a:ea typeface="Arial"/>
              </a:rPr>
              <a:t>mitogenomes</a:t>
            </a:r>
            <a:r>
              <a:rPr lang="en-US" sz="2000" spc="-1" dirty="0" smtClean="0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lang="en-US" sz="2000" b="1" spc="-1" dirty="0" smtClean="0">
                <a:solidFill>
                  <a:srgbClr val="FF0000"/>
                </a:solidFill>
                <a:latin typeface="Arial"/>
                <a:ea typeface="Arial"/>
              </a:rPr>
              <a:t>60.000 R$ saved!</a:t>
            </a:r>
          </a:p>
          <a:p>
            <a:pPr marL="888840" lvl="1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200" spc="-1" dirty="0" smtClean="0">
                <a:solidFill>
                  <a:srgbClr val="000000"/>
                </a:solidFill>
                <a:latin typeface="Arial"/>
                <a:ea typeface="Arial"/>
              </a:rPr>
              <a:t>Free bioinformatics software</a:t>
            </a:r>
          </a:p>
          <a:p>
            <a:pPr marL="888840" lvl="1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200" spc="-1" dirty="0" smtClean="0">
                <a:solidFill>
                  <a:srgbClr val="000000"/>
                </a:solidFill>
                <a:latin typeface="Arial"/>
                <a:ea typeface="Arial"/>
              </a:rPr>
              <a:t>4 GB RAM</a:t>
            </a:r>
            <a:r>
              <a:rPr lang="en-US" sz="22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pc="-1" dirty="0" smtClean="0">
                <a:solidFill>
                  <a:srgbClr val="000000"/>
                </a:solidFill>
                <a:latin typeface="Arial"/>
              </a:rPr>
              <a:t>– No supercomputer required</a:t>
            </a:r>
          </a:p>
          <a:p>
            <a:pPr marL="888840" lvl="1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200" b="1" spc="-1" dirty="0" smtClean="0">
                <a:solidFill>
                  <a:srgbClr val="000000"/>
                </a:solidFill>
                <a:latin typeface="Arial"/>
              </a:rPr>
              <a:t>NO/LOW BUDGET MITOGENOMICS</a:t>
            </a:r>
          </a:p>
          <a:p>
            <a:pPr marL="888840" lvl="1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200" spc="-1" dirty="0" err="1" smtClean="0">
                <a:solidFill>
                  <a:srgbClr val="000000"/>
                </a:solidFill>
                <a:latin typeface="Arial"/>
              </a:rPr>
              <a:t>MitoFree</a:t>
            </a:r>
            <a:r>
              <a:rPr lang="en-US" sz="2200" spc="-1" dirty="0" smtClean="0">
                <a:solidFill>
                  <a:srgbClr val="000000"/>
                </a:solidFill>
                <a:latin typeface="Arial"/>
              </a:rPr>
              <a:t> – Automatic assembly tool</a:t>
            </a:r>
          </a:p>
          <a:p>
            <a:pPr marL="431640" indent="-321480">
              <a:buClr>
                <a:srgbClr val="000000"/>
              </a:buClr>
              <a:buFont typeface="Noto Sans Symbols"/>
              <a:buChar char="●"/>
            </a:pPr>
            <a:endParaRPr lang="en-US" sz="2400" b="1" spc="-1" dirty="0">
              <a:solidFill>
                <a:srgbClr val="000000"/>
              </a:solidFill>
              <a:latin typeface="Arial"/>
            </a:endParaRPr>
          </a:p>
          <a:p>
            <a:pPr marL="431640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Contribution to ant </a:t>
            </a:r>
            <a:r>
              <a:rPr lang="en-US" sz="2400" spc="-1" dirty="0" err="1" smtClean="0">
                <a:solidFill>
                  <a:srgbClr val="000000"/>
                </a:solidFill>
                <a:latin typeface="Arial"/>
              </a:rPr>
              <a:t>mitogenomic</a:t>
            </a: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 resources</a:t>
            </a:r>
          </a:p>
          <a:p>
            <a:pPr marL="431640" indent="-321480">
              <a:buClr>
                <a:srgbClr val="000000"/>
              </a:buClr>
              <a:buFont typeface="Noto Sans Symbols"/>
              <a:buChar char="●"/>
            </a:pPr>
            <a:endParaRPr lang="en-US" sz="2400" spc="-1" dirty="0" smtClean="0">
              <a:solidFill>
                <a:srgbClr val="000000"/>
              </a:solidFill>
              <a:latin typeface="Arial"/>
            </a:endParaRPr>
          </a:p>
          <a:p>
            <a:pPr marL="431640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Highlight the </a:t>
            </a:r>
            <a:r>
              <a:rPr lang="en-US" sz="2400" spc="-1" dirty="0">
                <a:solidFill>
                  <a:srgbClr val="000000"/>
                </a:solidFill>
                <a:latin typeface="Arial"/>
              </a:rPr>
              <a:t>u</a:t>
            </a: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ntapped potential of public databases</a:t>
            </a:r>
          </a:p>
          <a:p>
            <a:pPr marL="431640" indent="-321480">
              <a:buClr>
                <a:srgbClr val="000000"/>
              </a:buClr>
              <a:buFont typeface="Noto Sans Symbols"/>
              <a:buChar char="●"/>
            </a:pPr>
            <a:endParaRPr lang="en-US" sz="2400" spc="-1" dirty="0" smtClean="0">
              <a:solidFill>
                <a:srgbClr val="000000"/>
              </a:solidFill>
              <a:latin typeface="Arial"/>
            </a:endParaRPr>
          </a:p>
          <a:p>
            <a:pPr marL="431640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</a:rPr>
              <a:t>Inspire similar works</a:t>
            </a:r>
          </a:p>
          <a:p>
            <a:pPr marL="888840" lvl="1" indent="-321480">
              <a:buClr>
                <a:srgbClr val="000000"/>
              </a:buClr>
              <a:buFont typeface="Noto Sans Symbols"/>
              <a:buChar char="●"/>
            </a:pPr>
            <a:r>
              <a:rPr lang="en-US" sz="2000" spc="-1" dirty="0" smtClean="0">
                <a:solidFill>
                  <a:srgbClr val="000000"/>
                </a:solidFill>
                <a:latin typeface="Arial"/>
              </a:rPr>
              <a:t>↑ </a:t>
            </a:r>
            <a:r>
              <a:rPr lang="en-US" sz="2000" spc="-1" dirty="0" err="1" smtClean="0">
                <a:solidFill>
                  <a:srgbClr val="000000"/>
                </a:solidFill>
                <a:latin typeface="Arial"/>
              </a:rPr>
              <a:t>mitogenomes</a:t>
            </a:r>
            <a:r>
              <a:rPr lang="en-US" sz="2000" spc="-1" dirty="0" smtClean="0">
                <a:solidFill>
                  <a:srgbClr val="000000"/>
                </a:solidFill>
                <a:latin typeface="Arial"/>
              </a:rPr>
              <a:t> : Evolution and Conservation (Non-model)</a:t>
            </a:r>
          </a:p>
          <a:p>
            <a:pPr marL="431640" indent="-321480">
              <a:buClr>
                <a:srgbClr val="000000"/>
              </a:buClr>
              <a:buFont typeface="Noto Sans Symbols"/>
              <a:buChar char="●"/>
            </a:pPr>
            <a:endParaRPr lang="en-US" sz="2400" spc="-1" dirty="0" smtClean="0">
              <a:solidFill>
                <a:srgbClr val="000000"/>
              </a:solidFill>
              <a:latin typeface="Arial"/>
            </a:endParaRPr>
          </a:p>
          <a:p>
            <a:pPr marL="431640" indent="-321480">
              <a:buClr>
                <a:srgbClr val="000000"/>
              </a:buClr>
              <a:buFont typeface="Noto Sans Symbols"/>
              <a:buChar char="●"/>
            </a:pPr>
            <a:endParaRPr lang="en-US" sz="2400" spc="-1" dirty="0" smtClean="0">
              <a:solidFill>
                <a:srgbClr val="000000"/>
              </a:solidFill>
              <a:latin typeface="Arial"/>
              <a:ea typeface="Arial"/>
            </a:endParaRPr>
          </a:p>
          <a:p>
            <a:pPr marL="431640" indent="-321480">
              <a:buClr>
                <a:srgbClr val="000000"/>
              </a:buClr>
              <a:buFont typeface="Noto Sans Symbols"/>
              <a:buChar char="●"/>
            </a:pPr>
            <a:endParaRPr lang="en-US" sz="2400" spc="-1" dirty="0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5952960" y="1446120"/>
            <a:ext cx="1227960" cy="1356480"/>
          </a:xfrm>
          <a:custGeom>
            <a:avLst/>
            <a:gdLst/>
            <a:ahLst/>
            <a:cxnLst/>
            <a:rect l="l" t="t" r="r" b="b"/>
            <a:pathLst>
              <a:path w="1228725" h="1357312">
                <a:moveTo>
                  <a:pt x="0" y="0"/>
                </a:moveTo>
                <a:lnTo>
                  <a:pt x="3416" y="0"/>
                </a:lnTo>
                <a:lnTo>
                  <a:pt x="3416" y="3771"/>
                </a:lnTo>
                <a:lnTo>
                  <a:pt x="0" y="3771"/>
                </a:lnTo>
                <a:lnTo>
                  <a:pt x="0" y="0"/>
                </a:lnTo>
                <a:close/>
                <a:moveTo>
                  <a:pt x="10210" y="5472"/>
                </a:moveTo>
                <a:lnTo>
                  <a:pt x="14972" y="5464"/>
                </a:lnTo>
              </a:path>
            </a:pathLst>
          </a:custGeom>
          <a:blipFill rotWithShape="0">
            <a:blip r:embed="rId3"/>
            <a:stretch>
              <a:fillRect/>
            </a:stretch>
          </a:blipFill>
          <a:ln w="316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CustomShape 4"/>
          <p:cNvSpPr/>
          <p:nvPr/>
        </p:nvSpPr>
        <p:spPr>
          <a:xfrm>
            <a:off x="5796000" y="3692520"/>
            <a:ext cx="1708920" cy="1652040"/>
          </a:xfrm>
          <a:custGeom>
            <a:avLst/>
            <a:gdLst/>
            <a:ahLst/>
            <a:cxnLst/>
            <a:rect l="l" t="t" r="r" b="b"/>
            <a:pathLst>
              <a:path w="1709737" h="1652588">
                <a:moveTo>
                  <a:pt x="0" y="0"/>
                </a:moveTo>
                <a:lnTo>
                  <a:pt x="4751" y="0"/>
                </a:lnTo>
                <a:lnTo>
                  <a:pt x="4751" y="4590"/>
                </a:lnTo>
                <a:lnTo>
                  <a:pt x="0" y="4590"/>
                </a:lnTo>
                <a:lnTo>
                  <a:pt x="0" y="0"/>
                </a:lnTo>
                <a:close/>
                <a:moveTo>
                  <a:pt x="13869" y="6593"/>
                </a:moveTo>
                <a:lnTo>
                  <a:pt x="17003" y="6526"/>
                </a:lnTo>
              </a:path>
            </a:pathLst>
          </a:custGeom>
          <a:blipFill rotWithShape="0">
            <a:blip r:embed="rId4"/>
            <a:stretch>
              <a:fillRect/>
            </a:stretch>
          </a:blipFill>
          <a:ln w="316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CustomShape 5"/>
          <p:cNvSpPr/>
          <p:nvPr/>
        </p:nvSpPr>
        <p:spPr>
          <a:xfrm>
            <a:off x="5796000" y="5840280"/>
            <a:ext cx="1708920" cy="1362960"/>
          </a:xfrm>
          <a:custGeom>
            <a:avLst/>
            <a:gdLst/>
            <a:ahLst/>
            <a:cxnLst/>
            <a:rect l="l" t="t" r="r" b="b"/>
            <a:pathLst>
              <a:path w="1709737" h="1363662">
                <a:moveTo>
                  <a:pt x="0" y="0"/>
                </a:moveTo>
                <a:lnTo>
                  <a:pt x="4751" y="0"/>
                </a:lnTo>
                <a:lnTo>
                  <a:pt x="4751" y="3791"/>
                </a:lnTo>
                <a:lnTo>
                  <a:pt x="0" y="3791"/>
                </a:lnTo>
                <a:lnTo>
                  <a:pt x="0" y="0"/>
                </a:lnTo>
                <a:close/>
                <a:moveTo>
                  <a:pt x="13533" y="4390"/>
                </a:moveTo>
                <a:lnTo>
                  <a:pt x="17477" y="4359"/>
                </a:lnTo>
              </a:path>
            </a:pathLst>
          </a:custGeom>
          <a:blipFill rotWithShape="0">
            <a:blip r:embed="rId5"/>
            <a:stretch>
              <a:fillRect/>
            </a:stretch>
          </a:blipFill>
          <a:ln w="316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0" r="19864"/>
          <a:stretch/>
        </p:blipFill>
        <p:spPr bwMode="auto">
          <a:xfrm>
            <a:off x="7866993" y="0"/>
            <a:ext cx="2213632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5186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REFERENCES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504000" y="1768679"/>
            <a:ext cx="9072000" cy="5174561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Blatrix</a:t>
            </a:r>
            <a:r>
              <a:rPr lang="en-US" sz="1800" dirty="0"/>
              <a:t> R, </a:t>
            </a:r>
            <a:r>
              <a:rPr lang="en-US" sz="1800" dirty="0" err="1"/>
              <a:t>Herbers</a:t>
            </a:r>
            <a:r>
              <a:rPr lang="en-US" sz="1800" dirty="0"/>
              <a:t> JM. Coevolution between slave-making ants and </a:t>
            </a:r>
            <a:r>
              <a:rPr lang="en-US" sz="1800" dirty="0" smtClean="0"/>
              <a:t>their hosts</a:t>
            </a:r>
            <a:r>
              <a:rPr lang="en-US" sz="1800" dirty="0"/>
              <a:t>: </a:t>
            </a:r>
            <a:r>
              <a:rPr lang="en-US" sz="1800" dirty="0" smtClean="0"/>
              <a:t>host</a:t>
            </a:r>
          </a:p>
          <a:p>
            <a:r>
              <a:rPr lang="en-US" sz="1800" dirty="0" smtClean="0"/>
              <a:t>specificity </a:t>
            </a:r>
            <a:r>
              <a:rPr lang="en-US" sz="1800" dirty="0"/>
              <a:t>and geographical variation. </a:t>
            </a:r>
            <a:r>
              <a:rPr lang="en-US" sz="1800" dirty="0" err="1"/>
              <a:t>Mol</a:t>
            </a:r>
            <a:r>
              <a:rPr lang="en-US" sz="1800" dirty="0"/>
              <a:t> Ecol. 2003;12:2809–16. </a:t>
            </a:r>
            <a:br>
              <a:rPr lang="en-US" sz="1800" dirty="0"/>
            </a:br>
            <a:endParaRPr lang="pt-BR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Charbonneau D, Hillis N, </a:t>
            </a:r>
            <a:r>
              <a:rPr lang="en-US" sz="1800" dirty="0" err="1"/>
              <a:t>Dornhaus</a:t>
            </a:r>
            <a:r>
              <a:rPr lang="en-US" sz="1800" dirty="0"/>
              <a:t> A. ‘Lazy’ in nature: ant colony </a:t>
            </a:r>
            <a:r>
              <a:rPr lang="en-US" sz="1800" dirty="0" smtClean="0"/>
              <a:t>time budgets show</a:t>
            </a:r>
          </a:p>
          <a:p>
            <a:pPr>
              <a:lnSpc>
                <a:spcPct val="100000"/>
              </a:lnSpc>
            </a:pPr>
            <a:r>
              <a:rPr lang="en-US" sz="1800" dirty="0" smtClean="0"/>
              <a:t>high </a:t>
            </a:r>
            <a:r>
              <a:rPr lang="en-US" sz="1800" dirty="0"/>
              <a:t>‘inactivity’ in the field as well as in the lab. Insect </a:t>
            </a:r>
            <a:r>
              <a:rPr lang="en-US" sz="1800" dirty="0" smtClean="0"/>
              <a:t>Soc. 2015;62:31–5 </a:t>
            </a:r>
            <a:r>
              <a:rPr lang="en-US" sz="1800" dirty="0"/>
              <a:t/>
            </a:r>
            <a:br>
              <a:rPr lang="en-US" sz="1800" dirty="0"/>
            </a:br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 smtClean="0"/>
              <a:t>Fields</a:t>
            </a:r>
            <a:r>
              <a:rPr lang="pt-BR" sz="1800" dirty="0"/>
              <a:t>, Peter D., et al. "Mitogenome phylogeographic analysis of a </a:t>
            </a:r>
            <a:r>
              <a:rPr lang="pt-BR" sz="1800" dirty="0" smtClean="0"/>
              <a:t>planktonic</a:t>
            </a:r>
          </a:p>
          <a:p>
            <a:r>
              <a:rPr lang="pt-BR" sz="1800" dirty="0" smtClean="0"/>
              <a:t>crustacean</a:t>
            </a:r>
            <a:r>
              <a:rPr lang="pt-BR" sz="1800" dirty="0"/>
              <a:t>." </a:t>
            </a:r>
            <a:r>
              <a:rPr lang="pt-BR" sz="1800" i="1" dirty="0"/>
              <a:t>Molecular Phylogenetics and Evolution</a:t>
            </a:r>
            <a:r>
              <a:rPr lang="pt-BR" sz="1800" dirty="0"/>
              <a:t> (2018</a:t>
            </a:r>
            <a:r>
              <a:rPr lang="pt-BR" sz="1800" dirty="0" smtClean="0"/>
              <a:t>).</a:t>
            </a:r>
          </a:p>
          <a:p>
            <a:endParaRPr lang="pt-B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Kılınç, Gülşah Merve, et al. "Investigating Holocene human population history in </a:t>
            </a:r>
            <a:r>
              <a:rPr lang="pt-BR" sz="1800" dirty="0" smtClean="0"/>
              <a:t>North</a:t>
            </a:r>
          </a:p>
          <a:p>
            <a:r>
              <a:rPr lang="pt-BR" sz="1800" dirty="0" smtClean="0"/>
              <a:t>Asia </a:t>
            </a:r>
            <a:r>
              <a:rPr lang="pt-BR" sz="1800" dirty="0"/>
              <a:t>using ancient mitogenomes." </a:t>
            </a:r>
            <a:r>
              <a:rPr lang="pt-BR" sz="1800" i="1" dirty="0"/>
              <a:t>Scientific reports</a:t>
            </a:r>
            <a:r>
              <a:rPr lang="pt-BR" sz="1800" dirty="0"/>
              <a:t> 8.1 (2018): 8969</a:t>
            </a:r>
            <a:r>
              <a:rPr lang="pt-BR" sz="1800" dirty="0" smtClean="0"/>
              <a:t>.</a:t>
            </a:r>
          </a:p>
          <a:p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Krzemińska</a:t>
            </a:r>
            <a:r>
              <a:rPr lang="en-US" sz="1800" dirty="0"/>
              <a:t>, </a:t>
            </a:r>
            <a:r>
              <a:rPr lang="en-US" sz="1800" dirty="0" err="1"/>
              <a:t>Urszula</a:t>
            </a:r>
            <a:r>
              <a:rPr lang="en-US" sz="1800" dirty="0"/>
              <a:t>, et al. "Population </a:t>
            </a:r>
            <a:r>
              <a:rPr lang="en-US" sz="1800" dirty="0" err="1"/>
              <a:t>mitogenomics</a:t>
            </a:r>
            <a:r>
              <a:rPr lang="en-US" sz="1800" dirty="0"/>
              <a:t> provides insights </a:t>
            </a:r>
            <a:r>
              <a:rPr lang="en-US" sz="1800" dirty="0" smtClean="0"/>
              <a:t>into</a:t>
            </a:r>
          </a:p>
          <a:p>
            <a:r>
              <a:rPr lang="en-US" sz="1800" dirty="0" smtClean="0"/>
              <a:t>evolutionary </a:t>
            </a:r>
            <a:r>
              <a:rPr lang="en-US" sz="1800" dirty="0"/>
              <a:t>history, source of invasions and diversifying selection in the House Crow (</a:t>
            </a:r>
            <a:r>
              <a:rPr lang="en-US" sz="1800" dirty="0" err="1"/>
              <a:t>Corvus</a:t>
            </a:r>
            <a:r>
              <a:rPr lang="en-US" sz="1800" dirty="0"/>
              <a:t> </a:t>
            </a:r>
            <a:r>
              <a:rPr lang="en-US" sz="1800" dirty="0" err="1"/>
              <a:t>splendens</a:t>
            </a:r>
            <a:r>
              <a:rPr lang="en-US" sz="1800" dirty="0"/>
              <a:t>)." </a:t>
            </a:r>
            <a:r>
              <a:rPr lang="en-US" sz="1800" i="1" dirty="0"/>
              <a:t>Heredity</a:t>
            </a:r>
            <a:r>
              <a:rPr lang="en-US" sz="1800" dirty="0"/>
              <a:t> 120.4 (2018): 296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smtClean="0"/>
              <a:t>Rosel</a:t>
            </a:r>
            <a:r>
              <a:rPr lang="pt-BR" sz="1800" dirty="0"/>
              <a:t>, Patricia E., et al. "Examining metrics and magnitudes of molecular </a:t>
            </a:r>
            <a:r>
              <a:rPr lang="pt-BR" sz="1800" dirty="0" smtClean="0"/>
              <a:t>genetic</a:t>
            </a:r>
          </a:p>
          <a:p>
            <a:r>
              <a:rPr lang="pt-BR" sz="1800" dirty="0" smtClean="0"/>
              <a:t>differentiation </a:t>
            </a:r>
            <a:r>
              <a:rPr lang="pt-BR" sz="1800" dirty="0"/>
              <a:t>used to delimit cetacean subspecies based on mitochondrial DNA control region sequences." </a:t>
            </a:r>
            <a:r>
              <a:rPr lang="pt-BR" sz="1800" i="1" dirty="0"/>
              <a:t>Marine Mammal Science</a:t>
            </a:r>
            <a:r>
              <a:rPr lang="pt-BR" sz="1800" dirty="0"/>
              <a:t> 33.S1 (2017): 76-100</a:t>
            </a:r>
            <a:r>
              <a:rPr lang="pt-BR" sz="1800" dirty="0" smtClean="0"/>
              <a:t>.</a:t>
            </a:r>
          </a:p>
          <a:p>
            <a:r>
              <a:rPr lang="en-US" sz="1800" dirty="0"/>
              <a:t/>
            </a:r>
            <a:br>
              <a:rPr lang="en-US" sz="1800" dirty="0"/>
            </a:b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69549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189000" y="257040"/>
            <a:ext cx="521100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OBRIGADO!</a:t>
            </a:r>
            <a:endParaRPr lang="en-US" sz="6000" b="1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9" name="Google Shape;593;p89"/>
          <p:cNvPicPr/>
          <p:nvPr/>
        </p:nvPicPr>
        <p:blipFill>
          <a:blip r:embed="rId3"/>
          <a:srcRect l="-131759" t="-12048" r="131759" b="42283"/>
          <a:stretch/>
        </p:blipFill>
        <p:spPr>
          <a:xfrm>
            <a:off x="9156600" y="5157720"/>
            <a:ext cx="2482200" cy="1150200"/>
          </a:xfrm>
          <a:prstGeom prst="rect">
            <a:avLst/>
          </a:prstGeom>
          <a:ln>
            <a:noFill/>
          </a:ln>
        </p:spPr>
      </p:pic>
      <p:pic>
        <p:nvPicPr>
          <p:cNvPr id="220" name="Google Shape;594;p89"/>
          <p:cNvPicPr/>
          <p:nvPr/>
        </p:nvPicPr>
        <p:blipFill>
          <a:blip r:embed="rId4"/>
          <a:stretch/>
        </p:blipFill>
        <p:spPr>
          <a:xfrm>
            <a:off x="158760" y="1557360"/>
            <a:ext cx="4857120" cy="3428280"/>
          </a:xfrm>
          <a:prstGeom prst="rect">
            <a:avLst/>
          </a:prstGeom>
          <a:ln>
            <a:noFill/>
          </a:ln>
        </p:spPr>
      </p:pic>
      <p:pic>
        <p:nvPicPr>
          <p:cNvPr id="221" name="Google Shape;595;p89"/>
          <p:cNvPicPr/>
          <p:nvPr/>
        </p:nvPicPr>
        <p:blipFill>
          <a:blip r:embed="rId5"/>
          <a:stretch/>
        </p:blipFill>
        <p:spPr>
          <a:xfrm>
            <a:off x="237960" y="5400720"/>
            <a:ext cx="1764720" cy="1618560"/>
          </a:xfrm>
          <a:prstGeom prst="rect">
            <a:avLst/>
          </a:prstGeom>
          <a:ln>
            <a:noFill/>
          </a:ln>
        </p:spPr>
      </p:pic>
      <p:pic>
        <p:nvPicPr>
          <p:cNvPr id="222" name="Google Shape;596;p89"/>
          <p:cNvPicPr/>
          <p:nvPr/>
        </p:nvPicPr>
        <p:blipFill>
          <a:blip r:embed="rId6"/>
          <a:srcRect l="22051" t="16152" r="36925"/>
          <a:stretch/>
        </p:blipFill>
        <p:spPr>
          <a:xfrm>
            <a:off x="2122560" y="5168880"/>
            <a:ext cx="1458360" cy="2237760"/>
          </a:xfrm>
          <a:prstGeom prst="rect">
            <a:avLst/>
          </a:prstGeom>
          <a:ln>
            <a:noFill/>
          </a:ln>
        </p:spPr>
      </p:pic>
      <p:pic>
        <p:nvPicPr>
          <p:cNvPr id="223" name="Google Shape;597;p89"/>
          <p:cNvPicPr/>
          <p:nvPr/>
        </p:nvPicPr>
        <p:blipFill>
          <a:blip r:embed="rId7"/>
          <a:stretch/>
        </p:blipFill>
        <p:spPr>
          <a:xfrm>
            <a:off x="3746520" y="502920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224" name="Google Shape;598;p89"/>
          <p:cNvPicPr/>
          <p:nvPr/>
        </p:nvPicPr>
        <p:blipFill>
          <a:blip r:embed="rId8"/>
          <a:srcRect l="18706" r="4409" b="36454"/>
          <a:stretch/>
        </p:blipFill>
        <p:spPr>
          <a:xfrm>
            <a:off x="3749760" y="6380280"/>
            <a:ext cx="1240560" cy="1024920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594889" y="542441"/>
            <a:ext cx="404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Email</a:t>
            </a:r>
            <a:r>
              <a:rPr lang="pt-BR" dirty="0" smtClean="0"/>
              <a:t>: gabriel.vieira@bioqmed.ufrj.br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864" y="1266697"/>
            <a:ext cx="3872093" cy="6132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48640" y="365040"/>
            <a:ext cx="914400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pt-BR" sz="4000" b="0" strike="noStrike" spc="-1" dirty="0" err="1" smtClean="0">
                <a:solidFill>
                  <a:srgbClr val="000000"/>
                </a:solidFill>
                <a:latin typeface="Arial"/>
              </a:rPr>
              <a:t>Introduction</a:t>
            </a:r>
            <a:r>
              <a:rPr lang="pt-BR" sz="4000" b="0" strike="noStrike" spc="-1" dirty="0" smtClean="0">
                <a:solidFill>
                  <a:srgbClr val="000000"/>
                </a:solidFill>
                <a:latin typeface="Arial"/>
              </a:rPr>
              <a:t> - NGS </a:t>
            </a:r>
            <a:r>
              <a:rPr lang="pt-BR" sz="4000" b="0" strike="noStrike" spc="-1" dirty="0" smtClean="0">
                <a:solidFill>
                  <a:srgbClr val="000000"/>
                </a:solidFill>
                <a:latin typeface="Arial"/>
              </a:rPr>
              <a:t>and public data</a:t>
            </a:r>
            <a:endParaRPr lang="pt-BR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335520" y="1969560"/>
            <a:ext cx="4785120" cy="5032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108000">
              <a:spcBef>
                <a:spcPts val="1562"/>
              </a:spcBef>
              <a:buClr>
                <a:srgbClr val="000000"/>
              </a:buClr>
              <a:buSzPct val="45000"/>
            </a:pP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 dirty="0" smtClean="0">
                <a:solidFill>
                  <a:srgbClr val="000000"/>
                </a:solidFill>
                <a:latin typeface="Arial"/>
              </a:rPr>
              <a:t>Next-Generation Sequencing </a:t>
            </a:r>
            <a:r>
              <a:rPr lang="pt-BR" sz="2000" b="0" strike="noStrike" spc="-1" dirty="0">
                <a:solidFill>
                  <a:srgbClr val="000000"/>
                </a:solidFill>
                <a:latin typeface="Arial"/>
              </a:rPr>
              <a:t>(NGS)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 dirty="0">
                <a:solidFill>
                  <a:srgbClr val="000000"/>
                </a:solidFill>
                <a:latin typeface="Noto Sans"/>
                <a:ea typeface="Noto Sans"/>
              </a:rPr>
              <a:t>↑ </a:t>
            </a:r>
            <a:r>
              <a:rPr lang="pt-BR" sz="2000" b="0" strike="noStrike" spc="-1" dirty="0" smtClean="0">
                <a:solidFill>
                  <a:srgbClr val="000000"/>
                </a:solidFill>
                <a:latin typeface="Noto Sans"/>
                <a:ea typeface="Noto Sans"/>
              </a:rPr>
              <a:t>genomic data produced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 dirty="0">
                <a:solidFill>
                  <a:srgbClr val="000000"/>
                </a:solidFill>
                <a:latin typeface="Noto Sans"/>
                <a:ea typeface="Noto Sans"/>
              </a:rPr>
              <a:t>↓ </a:t>
            </a:r>
            <a:r>
              <a:rPr lang="pt-BR" sz="2000" b="0" strike="noStrike" spc="-1" dirty="0" smtClean="0">
                <a:solidFill>
                  <a:srgbClr val="000000"/>
                </a:solidFill>
                <a:latin typeface="Noto Sans"/>
                <a:ea typeface="Noto Sans"/>
              </a:rPr>
              <a:t>cost per sequenced base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56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 dirty="0" smtClean="0">
                <a:solidFill>
                  <a:srgbClr val="000000"/>
                </a:solidFill>
                <a:latin typeface="Arial"/>
              </a:rPr>
              <a:t>Journals: Incentivates raw data publication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 dirty="0" smtClean="0">
                <a:solidFill>
                  <a:srgbClr val="000000"/>
                </a:solidFill>
                <a:latin typeface="Arial"/>
              </a:rPr>
              <a:t>Reproducibility</a:t>
            </a:r>
            <a:endParaRPr lang="pt-BR" sz="2000" spc="-1" dirty="0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425700" indent="-342900">
              <a:spcBef>
                <a:spcPts val="1247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pt-BR" sz="2000" spc="-1" dirty="0">
                <a:solidFill>
                  <a:srgbClr val="000000"/>
                </a:solidFill>
              </a:rPr>
              <a:t>Growth of public sequencing </a:t>
            </a:r>
            <a:r>
              <a:rPr lang="pt-BR" sz="2000" spc="-1" dirty="0" smtClean="0">
                <a:solidFill>
                  <a:srgbClr val="000000"/>
                </a:solidFill>
              </a:rPr>
              <a:t>databases</a:t>
            </a:r>
            <a:endParaRPr lang="pt-BR" sz="20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7" name="Imagem 6"/>
          <p:cNvPicPr/>
          <p:nvPr/>
        </p:nvPicPr>
        <p:blipFill>
          <a:blip r:embed="rId3"/>
          <a:srcRect l="250452" t="-12048" r="-250452" b="42301"/>
          <a:stretch/>
        </p:blipFill>
        <p:spPr>
          <a:xfrm>
            <a:off x="9156960" y="5157360"/>
            <a:ext cx="2483280" cy="1151640"/>
          </a:xfrm>
          <a:prstGeom prst="rect">
            <a:avLst/>
          </a:prstGeom>
          <a:ln>
            <a:noFill/>
          </a:ln>
        </p:spPr>
      </p:pic>
      <p:pic>
        <p:nvPicPr>
          <p:cNvPr id="218" name="Picture 217"/>
          <p:cNvPicPr/>
          <p:nvPr/>
        </p:nvPicPr>
        <p:blipFill>
          <a:blip r:embed="rId4"/>
          <a:stretch/>
        </p:blipFill>
        <p:spPr>
          <a:xfrm>
            <a:off x="5810760" y="5375520"/>
            <a:ext cx="3973320" cy="1702800"/>
          </a:xfrm>
          <a:prstGeom prst="rect">
            <a:avLst/>
          </a:prstGeom>
          <a:ln w="54720"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803" y="1613096"/>
            <a:ext cx="4913618" cy="35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556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548640" y="293040"/>
            <a:ext cx="914400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pt-BR" sz="4000" b="0" strike="noStrike" spc="-1" dirty="0" err="1">
                <a:solidFill>
                  <a:srgbClr val="000000"/>
                </a:solidFill>
                <a:latin typeface="Arial"/>
              </a:rPr>
              <a:t>Sequence</a:t>
            </a:r>
            <a:r>
              <a:rPr lang="pt-BR" sz="4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BR" sz="4000" b="0" strike="noStrike" spc="-1" dirty="0" err="1">
                <a:solidFill>
                  <a:srgbClr val="000000"/>
                </a:solidFill>
                <a:latin typeface="Arial"/>
              </a:rPr>
              <a:t>Read</a:t>
            </a:r>
            <a:r>
              <a:rPr lang="pt-BR" sz="4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BR" sz="4000" b="0" strike="noStrike" spc="-1" dirty="0" err="1">
                <a:solidFill>
                  <a:srgbClr val="000000"/>
                </a:solidFill>
                <a:latin typeface="Arial"/>
              </a:rPr>
              <a:t>Archive</a:t>
            </a:r>
            <a:r>
              <a:rPr lang="pt-BR" sz="4000" b="0" strike="noStrike" spc="-1" dirty="0">
                <a:solidFill>
                  <a:srgbClr val="000000"/>
                </a:solidFill>
                <a:latin typeface="Arial"/>
              </a:rPr>
              <a:t> (SRA)</a:t>
            </a:r>
            <a:endParaRPr lang="pt-BR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335520" y="1969560"/>
            <a:ext cx="5699520" cy="5032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 dirty="0" smtClean="0">
                <a:solidFill>
                  <a:srgbClr val="000000"/>
                </a:solidFill>
                <a:latin typeface="Arial"/>
              </a:rPr>
              <a:t>Part of </a:t>
            </a:r>
            <a:r>
              <a:rPr lang="pt-BR" sz="2000" spc="-1" dirty="0">
                <a:solidFill>
                  <a:srgbClr val="000000"/>
                </a:solidFill>
              </a:rPr>
              <a:t>an international colaboration (</a:t>
            </a:r>
            <a:r>
              <a:rPr lang="pt-BR" sz="2000" spc="-1" dirty="0" smtClean="0">
                <a:solidFill>
                  <a:srgbClr val="000000"/>
                </a:solidFill>
              </a:rPr>
              <a:t>INSDC)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</a:rPr>
              <a:t>3 </a:t>
            </a:r>
            <a:r>
              <a:rPr lang="pt-BR" sz="2000" b="0" strike="noStrike" spc="-1" dirty="0" smtClean="0">
                <a:solidFill>
                  <a:srgbClr val="000000"/>
                </a:solidFill>
                <a:latin typeface="Arial"/>
              </a:rPr>
              <a:t>databases: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</a:rPr>
              <a:t>SRA: NCBI Sequence Read Archive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</a:rPr>
              <a:t>ERA: EBI Sequence Read Archive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</a:rPr>
              <a:t>DRA: DDBJ Sequence Read Archive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 dirty="0" smtClean="0">
                <a:solidFill>
                  <a:srgbClr val="000000"/>
                </a:solidFill>
                <a:latin typeface="Arial"/>
              </a:rPr>
              <a:t>Synchronized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spc="-1" dirty="0" smtClean="0">
                <a:solidFill>
                  <a:srgbClr val="000000"/>
                </a:solidFill>
                <a:latin typeface="Arial"/>
              </a:rPr>
              <a:t>Several types of sequencing data: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</a:rPr>
              <a:t>DNA-seq; Bisulfite-seq; RNA-seq</a:t>
            </a:r>
            <a:r>
              <a:rPr lang="pt-BR" sz="2000" b="0" strike="noStrike" spc="-1" dirty="0" smtClean="0">
                <a:solidFill>
                  <a:srgbClr val="000000"/>
                </a:solidFill>
                <a:latin typeface="Arial"/>
              </a:rPr>
              <a:t>...</a:t>
            </a:r>
            <a:endParaRPr lang="pt-BR" sz="2000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 dirty="0" smtClean="0">
                <a:solidFill>
                  <a:srgbClr val="000000"/>
                </a:solidFill>
                <a:latin typeface="Arial"/>
              </a:rPr>
              <a:t>Enormous potential for “recycling”</a:t>
            </a:r>
            <a:endParaRPr lang="pt-BR" sz="2000" spc="-1" dirty="0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pc="-1" dirty="0" smtClean="0">
                <a:solidFill>
                  <a:srgbClr val="000000"/>
                </a:solidFill>
                <a:latin typeface="Arial"/>
              </a:rPr>
              <a:t>Scientific advances at low costs</a:t>
            </a:r>
            <a:endParaRPr lang="pt-BR" sz="2000" b="0" strike="noStrike" spc="-1" dirty="0" smtClean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3" name="Picture 222"/>
          <p:cNvPicPr/>
          <p:nvPr/>
        </p:nvPicPr>
        <p:blipFill>
          <a:blip r:embed="rId3"/>
          <a:stretch/>
        </p:blipFill>
        <p:spPr>
          <a:xfrm>
            <a:off x="6415200" y="1371600"/>
            <a:ext cx="3664800" cy="3664800"/>
          </a:xfrm>
          <a:prstGeom prst="rect">
            <a:avLst/>
          </a:prstGeom>
          <a:ln w="54720">
            <a:noFill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037" y="50364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51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02"/>
            <a:ext cx="6495421" cy="238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63" y="142649"/>
            <a:ext cx="3328153" cy="415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75" y="3037666"/>
            <a:ext cx="5997844" cy="449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6354305" y="4510007"/>
            <a:ext cx="37108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/>
              <a:t>Brazil</a:t>
            </a:r>
            <a:r>
              <a:rPr lang="pt-BR" sz="2400" dirty="0" smtClean="0"/>
              <a:t>: ↓ </a:t>
            </a:r>
            <a:r>
              <a:rPr lang="pt-BR" sz="2400" dirty="0" err="1" smtClean="0"/>
              <a:t>Scientific</a:t>
            </a:r>
            <a:r>
              <a:rPr lang="pt-BR" sz="2400" dirty="0" smtClean="0"/>
              <a:t> </a:t>
            </a:r>
            <a:r>
              <a:rPr lang="pt-BR" sz="2400" dirty="0" err="1" smtClean="0"/>
              <a:t>funding</a:t>
            </a:r>
            <a:endParaRPr lang="pt-BR" sz="2400" dirty="0" smtClean="0"/>
          </a:p>
          <a:p>
            <a:endParaRPr lang="pt-BR" sz="2400" dirty="0" smtClean="0"/>
          </a:p>
          <a:p>
            <a:r>
              <a:rPr lang="pt-BR" sz="2400" dirty="0" smtClean="0"/>
              <a:t>↑ </a:t>
            </a:r>
            <a:r>
              <a:rPr lang="pt-BR" sz="2400" dirty="0" err="1" smtClean="0"/>
              <a:t>Public</a:t>
            </a:r>
            <a:r>
              <a:rPr lang="pt-BR" sz="2400" dirty="0" smtClean="0"/>
              <a:t> </a:t>
            </a:r>
            <a:r>
              <a:rPr lang="pt-BR" sz="2400" dirty="0" err="1" smtClean="0"/>
              <a:t>sequencing</a:t>
            </a:r>
            <a:r>
              <a:rPr lang="pt-BR" sz="2400" dirty="0" smtClean="0"/>
              <a:t> data</a:t>
            </a:r>
          </a:p>
          <a:p>
            <a:r>
              <a:rPr lang="pt-BR" sz="2400" dirty="0"/>
              <a:t>	</a:t>
            </a:r>
            <a:endParaRPr lang="pt-BR" sz="2400" dirty="0" smtClean="0"/>
          </a:p>
          <a:p>
            <a:r>
              <a:rPr lang="pt-BR" sz="2400" dirty="0" err="1" smtClean="0"/>
              <a:t>How</a:t>
            </a:r>
            <a:r>
              <a:rPr lang="pt-BR" sz="2400" dirty="0" smtClean="0"/>
              <a:t> </a:t>
            </a:r>
            <a:r>
              <a:rPr lang="pt-BR" sz="2400" dirty="0" err="1" smtClean="0"/>
              <a:t>can</a:t>
            </a:r>
            <a:r>
              <a:rPr lang="pt-BR" sz="2400" dirty="0" smtClean="0"/>
              <a:t> </a:t>
            </a:r>
            <a:r>
              <a:rPr lang="pt-BR" sz="2400" dirty="0" err="1" smtClean="0"/>
              <a:t>these</a:t>
            </a:r>
            <a:r>
              <a:rPr lang="pt-BR" sz="2400" dirty="0" smtClean="0"/>
              <a:t> </a:t>
            </a:r>
            <a:r>
              <a:rPr lang="pt-BR" sz="2400" dirty="0" err="1" smtClean="0"/>
              <a:t>datasets</a:t>
            </a:r>
            <a:r>
              <a:rPr lang="pt-BR" sz="2400" dirty="0" smtClean="0"/>
              <a:t> </a:t>
            </a:r>
            <a:r>
              <a:rPr lang="pt-BR" sz="2400" dirty="0" err="1" smtClean="0"/>
              <a:t>foster</a:t>
            </a:r>
            <a:r>
              <a:rPr lang="pt-BR" sz="2400" dirty="0" smtClean="0"/>
              <a:t> new </a:t>
            </a:r>
            <a:r>
              <a:rPr lang="pt-BR" sz="2400" dirty="0" err="1" smtClean="0"/>
              <a:t>research</a:t>
            </a:r>
            <a:r>
              <a:rPr lang="pt-BR" sz="2400" dirty="0" smtClean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9847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139485" y="112680"/>
            <a:ext cx="9899115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6000" b="1" spc="-1" dirty="0" smtClean="0">
                <a:solidFill>
                  <a:srgbClr val="000000"/>
                </a:solidFill>
                <a:latin typeface="Calibri"/>
              </a:rPr>
              <a:t>Public data and </a:t>
            </a:r>
            <a:r>
              <a:rPr lang="en-US" sz="6000" b="1" spc="-1" dirty="0" err="1" smtClean="0">
                <a:solidFill>
                  <a:srgbClr val="000000"/>
                </a:solidFill>
                <a:latin typeface="Calibri"/>
              </a:rPr>
              <a:t>mitogenomics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0" y="1646280"/>
            <a:ext cx="5414400" cy="503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1640" indent="-323280">
              <a:lnSpc>
                <a:spcPct val="90000"/>
              </a:lnSpc>
              <a:buClr>
                <a:srgbClr val="000000"/>
              </a:buClr>
              <a:buFont typeface="Noto Sans Symbols"/>
              <a:buChar char="●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Calibri"/>
                <a:ea typeface="Calibri"/>
              </a:rPr>
              <a:t>Data used to answer a specific question</a:t>
            </a:r>
            <a:endParaRPr lang="en-US" sz="2400" b="0" strike="noStrike" spc="-1" dirty="0">
              <a:latin typeface="Arial"/>
            </a:endParaRPr>
          </a:p>
          <a:p>
            <a:pPr marL="863640" lvl="1" indent="-323280">
              <a:lnSpc>
                <a:spcPct val="90000"/>
              </a:lnSpc>
              <a:spcBef>
                <a:spcPts val="1199"/>
              </a:spcBef>
              <a:buClr>
                <a:srgbClr val="000000"/>
              </a:buClr>
              <a:buFont typeface="Noto Sans Symbols"/>
              <a:buChar char="−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  <a:ea typeface="Calibri"/>
              </a:rPr>
              <a:t>Not related to the 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Calibri"/>
                <a:ea typeface="Calibri"/>
              </a:rPr>
              <a:t>mitogenome</a:t>
            </a:r>
            <a:endParaRPr lang="en-US" sz="1800" b="0" strike="noStrike" spc="-1" dirty="0">
              <a:latin typeface="Arial"/>
            </a:endParaRPr>
          </a:p>
          <a:p>
            <a:pPr marL="431640" indent="-323280">
              <a:lnSpc>
                <a:spcPct val="90000"/>
              </a:lnSpc>
              <a:spcBef>
                <a:spcPts val="1500"/>
              </a:spcBef>
              <a:buClr>
                <a:srgbClr val="000000"/>
              </a:buClr>
              <a:buFont typeface="Noto Sans Symbols"/>
              <a:buChar char="●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Calibri"/>
                <a:ea typeface="Calibri"/>
              </a:rPr>
              <a:t>Sequencing</a:t>
            </a:r>
            <a:endParaRPr lang="en-US" sz="2400" b="0" strike="noStrike" spc="-1" dirty="0">
              <a:latin typeface="Arial"/>
            </a:endParaRPr>
          </a:p>
          <a:p>
            <a:pPr marL="863640" lvl="1" indent="-323280">
              <a:lnSpc>
                <a:spcPct val="90000"/>
              </a:lnSpc>
              <a:spcBef>
                <a:spcPts val="1199"/>
              </a:spcBef>
              <a:buClr>
                <a:srgbClr val="000000"/>
              </a:buClr>
              <a:buFont typeface="Noto Sans Symbols"/>
              <a:buChar char="−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  <a:ea typeface="Calibri"/>
              </a:rPr>
              <a:t>Mitochondrial sequences often present</a:t>
            </a:r>
            <a:endParaRPr lang="en-US" sz="1800" b="0" strike="noStrike" spc="-1" dirty="0">
              <a:latin typeface="Arial"/>
            </a:endParaRPr>
          </a:p>
          <a:p>
            <a:pPr marL="863640" lvl="1" indent="-323280">
              <a:lnSpc>
                <a:spcPct val="90000"/>
              </a:lnSpc>
              <a:spcBef>
                <a:spcPts val="1199"/>
              </a:spcBef>
              <a:buClr>
                <a:srgbClr val="000000"/>
              </a:buClr>
              <a:buFont typeface="Noto Sans Symbols"/>
              <a:buChar char="−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1 </a:t>
            </a:r>
            <a:r>
              <a:rPr lang="en-US" spc="-1" dirty="0" smtClean="0">
                <a:solidFill>
                  <a:srgbClr val="000000"/>
                </a:solidFill>
                <a:latin typeface="Calibri"/>
                <a:ea typeface="Calibri"/>
              </a:rPr>
              <a:t>in each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  <a:ea typeface="Calibri"/>
              </a:rPr>
              <a:t>200-1000 sequences is mitochondrial</a:t>
            </a:r>
            <a:endParaRPr lang="en-US" sz="1800" b="0" strike="noStrike" spc="-1" dirty="0">
              <a:latin typeface="Arial"/>
            </a:endParaRPr>
          </a:p>
          <a:p>
            <a:pPr marL="863640" lvl="1" indent="-323280">
              <a:lnSpc>
                <a:spcPct val="90000"/>
              </a:lnSpc>
              <a:spcBef>
                <a:spcPts val="1199"/>
              </a:spcBef>
              <a:buClr>
                <a:srgbClr val="000000"/>
              </a:buClr>
              <a:buFont typeface="Noto Sans Symbols"/>
              <a:buChar char="−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  <a:ea typeface="Calibri"/>
              </a:rPr>
              <a:t>Many species with public data available and no 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Calibri"/>
                <a:ea typeface="Calibri"/>
              </a:rPr>
              <a:t>mitogenome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alibri"/>
                <a:ea typeface="Calibri"/>
              </a:rPr>
              <a:t> published</a:t>
            </a:r>
            <a:endParaRPr lang="en-US" sz="1800" b="0" strike="noStrike" spc="-1" dirty="0">
              <a:latin typeface="Arial"/>
            </a:endParaRPr>
          </a:p>
          <a:p>
            <a:pPr marL="451260" indent="-342900">
              <a:lnSpc>
                <a:spcPct val="90000"/>
              </a:lnSpc>
              <a:spcBef>
                <a:spcPts val="119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Calibri"/>
                <a:ea typeface="Calibri"/>
              </a:rPr>
              <a:t>This data could be used to assemble the </a:t>
            </a:r>
            <a:r>
              <a:rPr lang="en-US" sz="2400" b="0" strike="noStrike" spc="-1" dirty="0" err="1" smtClean="0">
                <a:solidFill>
                  <a:srgbClr val="000000"/>
                </a:solidFill>
                <a:latin typeface="Calibri"/>
                <a:ea typeface="Calibri"/>
              </a:rPr>
              <a:t>mitogenome</a:t>
            </a:r>
            <a:endParaRPr lang="en-US" sz="2400" b="0" strike="noStrike" spc="-1" dirty="0" smtClean="0">
              <a:solidFill>
                <a:srgbClr val="000000"/>
              </a:solidFill>
              <a:latin typeface="Calibri"/>
              <a:ea typeface="Calibri"/>
            </a:endParaRPr>
          </a:p>
          <a:p>
            <a:pPr marL="1103400" lvl="2" indent="-188280">
              <a:lnSpc>
                <a:spcPct val="90000"/>
              </a:lnSpc>
              <a:spcBef>
                <a:spcPts val="82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 err="1" smtClean="0">
                <a:solidFill>
                  <a:srgbClr val="000000"/>
                </a:solidFill>
                <a:latin typeface="Calibri"/>
              </a:rPr>
              <a:t>Phylogenetics</a:t>
            </a:r>
            <a:r>
              <a:rPr lang="en-US" sz="2000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pt-BR" dirty="0">
                <a:latin typeface="Calibri Light" panose="020F0302020204030204" pitchFamily="34" charset="0"/>
                <a:cs typeface="Calibri Light" panose="020F0302020204030204" pitchFamily="34" charset="0"/>
              </a:rPr>
              <a:t>Krzemińska et al., 2017)</a:t>
            </a:r>
            <a:endParaRPr lang="en-US" spc="-1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103400" lvl="2" indent="-188280">
              <a:lnSpc>
                <a:spcPct val="90000"/>
              </a:lnSpc>
              <a:spcBef>
                <a:spcPts val="82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 err="1" smtClean="0">
                <a:solidFill>
                  <a:srgbClr val="000000"/>
                </a:solidFill>
                <a:latin typeface="Calibri"/>
              </a:rPr>
              <a:t>Phylogeography</a:t>
            </a:r>
            <a:r>
              <a:rPr lang="en-US" sz="2000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pt-BR" dirty="0">
                <a:latin typeface="Calibri Light" panose="020F0302020204030204" pitchFamily="34" charset="0"/>
                <a:cs typeface="Calibri Light" panose="020F0302020204030204" pitchFamily="34" charset="0"/>
              </a:rPr>
              <a:t>Fields et al., 2018)</a:t>
            </a:r>
            <a:endParaRPr lang="en-US" spc="-1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103400" lvl="2" indent="-188280">
              <a:lnSpc>
                <a:spcPct val="90000"/>
              </a:lnSpc>
              <a:spcBef>
                <a:spcPts val="82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 err="1" smtClean="0">
                <a:solidFill>
                  <a:srgbClr val="000000"/>
                </a:solidFill>
                <a:latin typeface="Calibri"/>
              </a:rPr>
              <a:t>Populational</a:t>
            </a:r>
            <a:r>
              <a:rPr lang="en-US" sz="2000" spc="-1" dirty="0" smtClean="0">
                <a:solidFill>
                  <a:srgbClr val="000000"/>
                </a:solidFill>
                <a:latin typeface="Calibri"/>
              </a:rPr>
              <a:t> genetics </a:t>
            </a:r>
            <a:r>
              <a:rPr lang="en-US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pt-BR" dirty="0">
                <a:latin typeface="Calibri Light" panose="020F0302020204030204" pitchFamily="34" charset="0"/>
                <a:cs typeface="Calibri Light" panose="020F0302020204030204" pitchFamily="34" charset="0"/>
              </a:rPr>
              <a:t>Kilinç et al., 2018)</a:t>
            </a:r>
            <a:endParaRPr lang="en-US" spc="-1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103400" lvl="2" indent="-188280">
              <a:lnSpc>
                <a:spcPct val="90000"/>
              </a:lnSpc>
              <a:spcBef>
                <a:spcPts val="828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latin typeface="Calibri"/>
              </a:rPr>
              <a:t>Conservation </a:t>
            </a:r>
            <a:r>
              <a:rPr lang="en-US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pt-BR" dirty="0">
                <a:latin typeface="Calibri Light" panose="020F0302020204030204" pitchFamily="34" charset="0"/>
                <a:cs typeface="Calibri Light" panose="020F0302020204030204" pitchFamily="34" charset="0"/>
              </a:rPr>
              <a:t>Rosel et al., 2017)</a:t>
            </a:r>
            <a:endParaRPr lang="en-US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88840" lvl="1" indent="-323280">
              <a:lnSpc>
                <a:spcPct val="9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latin typeface="Arial"/>
            </a:endParaRPr>
          </a:p>
          <a:p>
            <a:pPr marL="863640" lvl="1" indent="-323280">
              <a:lnSpc>
                <a:spcPct val="90000"/>
              </a:lnSpc>
              <a:spcBef>
                <a:spcPts val="1199"/>
              </a:spcBef>
              <a:buClr>
                <a:srgbClr val="000000"/>
              </a:buClr>
              <a:buFont typeface="Noto Sans Symbols"/>
              <a:buChar char="−"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93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246" name="Google Shape;370;p66"/>
          <p:cNvPicPr/>
          <p:nvPr/>
        </p:nvPicPr>
        <p:blipFill>
          <a:blip r:embed="rId3"/>
          <a:srcRect l="-131759" t="-12048" r="131759" b="42283"/>
          <a:stretch/>
        </p:blipFill>
        <p:spPr>
          <a:xfrm>
            <a:off x="9156600" y="5157720"/>
            <a:ext cx="2482200" cy="1150200"/>
          </a:xfrm>
          <a:prstGeom prst="rect">
            <a:avLst/>
          </a:prstGeom>
          <a:ln>
            <a:noFill/>
          </a:ln>
        </p:spPr>
      </p:pic>
      <p:pic>
        <p:nvPicPr>
          <p:cNvPr id="247" name="Google Shape;371;p66"/>
          <p:cNvPicPr/>
          <p:nvPr/>
        </p:nvPicPr>
        <p:blipFill>
          <a:blip r:embed="rId4"/>
          <a:srcRect b="22584"/>
          <a:stretch/>
        </p:blipFill>
        <p:spPr>
          <a:xfrm>
            <a:off x="5414400" y="4804475"/>
            <a:ext cx="4624200" cy="2397006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7645"/>
          <a:stretch/>
        </p:blipFill>
        <p:spPr>
          <a:xfrm>
            <a:off x="6027230" y="1569278"/>
            <a:ext cx="3665410" cy="29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494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503280" y="85680"/>
            <a:ext cx="907020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000" b="1" strike="noStrike" spc="-1" dirty="0" smtClean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Ants (Hymenoptera</a:t>
            </a:r>
            <a:r>
              <a:rPr lang="en-US" sz="40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: </a:t>
            </a:r>
            <a:r>
              <a:rPr lang="en-US" sz="4000" b="1" strike="noStrike" spc="-1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Formicidae</a:t>
            </a:r>
            <a:r>
              <a:rPr lang="en-US" sz="40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)</a:t>
            </a:r>
            <a:endParaRPr lang="en-US" sz="40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333360" y="2347458"/>
            <a:ext cx="3701160" cy="4037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5306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More than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13000 </a:t>
            </a:r>
            <a:r>
              <a:rPr lang="en-US" sz="2400" b="0" i="1" strike="noStrike" spc="-1" dirty="0">
                <a:solidFill>
                  <a:srgbClr val="000000"/>
                </a:solidFill>
                <a:latin typeface="Arial"/>
                <a:ea typeface="Arial"/>
              </a:rPr>
              <a:t>spp.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45306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Huge amount of genomic sequencing data for the clade</a:t>
            </a:r>
            <a:endParaRPr lang="en-US" sz="2400" spc="-1" dirty="0">
              <a:latin typeface="Arial"/>
            </a:endParaRPr>
          </a:p>
          <a:p>
            <a:pPr marL="910260" lvl="1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≈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3.91 Terabytes</a:t>
            </a:r>
            <a:endParaRPr lang="en-US" sz="2000" b="0" strike="noStrike" spc="-1" dirty="0">
              <a:latin typeface="Arial"/>
            </a:endParaRPr>
          </a:p>
          <a:p>
            <a:pPr marL="431640" indent="-32148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4525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latin typeface="Arial"/>
                <a:ea typeface="Arial"/>
              </a:rPr>
              <a:t>35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  <a:ea typeface="Arial"/>
              </a:rPr>
              <a:t> complete </a:t>
            </a:r>
            <a:r>
              <a:rPr lang="en-US" sz="2400" b="0" strike="noStrike" spc="-1" dirty="0" err="1" smtClean="0">
                <a:solidFill>
                  <a:srgbClr val="000000"/>
                </a:solidFill>
                <a:latin typeface="Arial"/>
                <a:ea typeface="Arial"/>
              </a:rPr>
              <a:t>mitogenomes</a:t>
            </a:r>
            <a:endParaRPr lang="en-US" sz="2400" b="0" strike="noStrike" spc="-1" dirty="0" smtClean="0">
              <a:solidFill>
                <a:srgbClr val="000000"/>
              </a:solidFill>
              <a:latin typeface="Arial"/>
              <a:ea typeface="Arial"/>
            </a:endParaRPr>
          </a:p>
          <a:p>
            <a:pPr marL="4525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 marL="45252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Arial"/>
              </a:rPr>
              <a:t>Why not use this data?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86" name="Google Shape;404;p69"/>
          <p:cNvPicPr/>
          <p:nvPr/>
        </p:nvPicPr>
        <p:blipFill>
          <a:blip r:embed="rId3"/>
          <a:stretch/>
        </p:blipFill>
        <p:spPr>
          <a:xfrm>
            <a:off x="4408560" y="1365840"/>
            <a:ext cx="5645880" cy="563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" r="2879" b="75275"/>
          <a:stretch/>
        </p:blipFill>
        <p:spPr>
          <a:xfrm>
            <a:off x="201478" y="303965"/>
            <a:ext cx="9382310" cy="28421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513" y="3291336"/>
            <a:ext cx="7067227" cy="42373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384711" y="702337"/>
            <a:ext cx="6976984" cy="26141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 smtClean="0"/>
              <a:t>Highly</a:t>
            </a:r>
            <a:r>
              <a:rPr lang="pt-BR" sz="2400" dirty="0" smtClean="0"/>
              <a:t> </a:t>
            </a:r>
            <a:r>
              <a:rPr lang="pt-BR" sz="2400" dirty="0" err="1" smtClean="0"/>
              <a:t>diverse</a:t>
            </a:r>
            <a:r>
              <a:rPr lang="pt-BR" sz="2400" dirty="0" smtClean="0"/>
              <a:t> - </a:t>
            </a:r>
            <a:r>
              <a:rPr lang="pt-BR" sz="2400" dirty="0"/>
              <a:t>408 </a:t>
            </a:r>
            <a:r>
              <a:rPr lang="pt-BR" sz="2400" dirty="0" smtClean="0"/>
              <a:t>spp. (</a:t>
            </a:r>
            <a:r>
              <a:rPr lang="pt-BR" sz="2400" dirty="0" err="1" smtClean="0"/>
              <a:t>AntCat</a:t>
            </a:r>
            <a:r>
              <a:rPr lang="pt-BR" sz="2400" dirty="0" smtClean="0"/>
              <a:t>)</a:t>
            </a:r>
            <a:endParaRPr lang="pt-BR" sz="2400" dirty="0"/>
          </a:p>
          <a:p>
            <a:r>
              <a:rPr lang="pt-BR" sz="2400" dirty="0" smtClean="0"/>
              <a:t>	</a:t>
            </a:r>
            <a:r>
              <a:rPr lang="pt-BR" sz="2400" dirty="0" err="1" smtClean="0"/>
              <a:t>Unclear</a:t>
            </a:r>
            <a:r>
              <a:rPr lang="pt-BR" sz="2400" dirty="0" smtClean="0"/>
              <a:t> </a:t>
            </a:r>
            <a:r>
              <a:rPr lang="pt-BR" sz="2400" dirty="0" err="1" smtClean="0"/>
              <a:t>taxonomy</a:t>
            </a:r>
            <a:r>
              <a:rPr lang="pt-BR" sz="2400" dirty="0" smtClean="0"/>
              <a:t> </a:t>
            </a:r>
            <a:r>
              <a:rPr lang="pt-BR" sz="2400" dirty="0" err="1" smtClean="0"/>
              <a:t>and</a:t>
            </a:r>
            <a:r>
              <a:rPr lang="pt-BR" sz="2400" dirty="0" smtClean="0"/>
              <a:t> </a:t>
            </a:r>
            <a:r>
              <a:rPr lang="pt-BR" sz="2400" dirty="0" err="1" smtClean="0"/>
              <a:t>evolution</a:t>
            </a:r>
            <a:endParaRPr lang="pt-BR" sz="2400" dirty="0"/>
          </a:p>
          <a:p>
            <a:endParaRPr lang="pt-B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 smtClean="0"/>
              <a:t>Model</a:t>
            </a:r>
            <a:r>
              <a:rPr lang="pt-BR" sz="2400" dirty="0" smtClean="0"/>
              <a:t> </a:t>
            </a:r>
            <a:r>
              <a:rPr lang="pt-BR" sz="2400" dirty="0" err="1" smtClean="0"/>
              <a:t>organism</a:t>
            </a:r>
            <a:r>
              <a:rPr lang="pt-BR" sz="2400" dirty="0" smtClean="0"/>
              <a:t> – Social </a:t>
            </a:r>
            <a:r>
              <a:rPr lang="pt-BR" sz="2400" dirty="0" err="1" smtClean="0"/>
              <a:t>insects</a:t>
            </a:r>
            <a:r>
              <a:rPr lang="pt-BR" sz="2400" dirty="0" smtClean="0"/>
              <a:t> </a:t>
            </a:r>
          </a:p>
          <a:p>
            <a:r>
              <a:rPr lang="pt-BR" sz="2400" dirty="0" smtClean="0"/>
              <a:t>	</a:t>
            </a:r>
            <a:r>
              <a:rPr lang="pt-BR" sz="2400" dirty="0" err="1" smtClean="0"/>
              <a:t>Ecology</a:t>
            </a:r>
            <a:r>
              <a:rPr lang="pt-BR" sz="2400" dirty="0" smtClean="0"/>
              <a:t> (</a:t>
            </a:r>
            <a:r>
              <a:rPr lang="pt-BR" sz="2400" dirty="0" err="1" smtClean="0"/>
              <a:t>Blatrix</a:t>
            </a:r>
            <a:r>
              <a:rPr lang="pt-BR" sz="2400" dirty="0" smtClean="0"/>
              <a:t> &amp; </a:t>
            </a:r>
            <a:r>
              <a:rPr lang="pt-BR" sz="2400" dirty="0" err="1" smtClean="0"/>
              <a:t>Herbers</a:t>
            </a:r>
            <a:r>
              <a:rPr lang="pt-BR" sz="2400" dirty="0" smtClean="0"/>
              <a:t>, 2003)</a:t>
            </a:r>
          </a:p>
          <a:p>
            <a:r>
              <a:rPr lang="pt-BR" sz="2400" dirty="0" smtClean="0"/>
              <a:t>	</a:t>
            </a:r>
            <a:r>
              <a:rPr lang="pt-BR" sz="2400" dirty="0" err="1" smtClean="0"/>
              <a:t>Beahviour</a:t>
            </a:r>
            <a:r>
              <a:rPr lang="pt-BR" sz="2400" dirty="0" smtClean="0"/>
              <a:t> (</a:t>
            </a:r>
            <a:r>
              <a:rPr lang="pt-BR" sz="2400" dirty="0" err="1" smtClean="0"/>
              <a:t>Charbonneau</a:t>
            </a:r>
            <a:r>
              <a:rPr lang="pt-BR" sz="2400" dirty="0" smtClean="0"/>
              <a:t> et al. 2015)</a:t>
            </a:r>
          </a:p>
          <a:p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smtClean="0"/>
              <a:t>No </a:t>
            </a:r>
            <a:r>
              <a:rPr lang="pt-BR" sz="2400" b="1" dirty="0" err="1" smtClean="0"/>
              <a:t>mitogenome</a:t>
            </a:r>
            <a:r>
              <a:rPr lang="pt-BR" sz="2400" b="1" dirty="0" smtClean="0"/>
              <a:t> </a:t>
            </a:r>
            <a:r>
              <a:rPr lang="pt-BR" sz="2400" b="1" dirty="0" err="1" smtClean="0"/>
              <a:t>described</a:t>
            </a:r>
            <a:endParaRPr lang="pt-BR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1" y="3980966"/>
            <a:ext cx="6997235" cy="323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2"/>
          <p:cNvSpPr>
            <a:spLocks noGrp="1"/>
          </p:cNvSpPr>
          <p:nvPr>
            <p:ph type="subTitle"/>
          </p:nvPr>
        </p:nvSpPr>
        <p:spPr>
          <a:xfrm>
            <a:off x="7042825" y="4199626"/>
            <a:ext cx="2959979" cy="2138083"/>
          </a:xfrm>
          <a:ln>
            <a:solidFill>
              <a:schemeClr val="tx2"/>
            </a:solidFill>
          </a:ln>
        </p:spPr>
        <p:txBody>
          <a:bodyPr/>
          <a:lstStyle/>
          <a:p>
            <a:pPr algn="ctr"/>
            <a:r>
              <a:rPr lang="pt-BR" sz="2400" dirty="0" err="1" smtClean="0"/>
              <a:t>Prebus</a:t>
            </a:r>
            <a:r>
              <a:rPr lang="pt-BR" sz="2400" dirty="0" smtClean="0"/>
              <a:t> (2017)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 smtClean="0"/>
              <a:t>UCE </a:t>
            </a:r>
            <a:r>
              <a:rPr lang="pt-BR" sz="2400" dirty="0" err="1" smtClean="0"/>
              <a:t>Datasets</a:t>
            </a:r>
            <a:r>
              <a:rPr lang="pt-BR" sz="2400" dirty="0" smtClean="0"/>
              <a:t>:</a:t>
            </a:r>
          </a:p>
          <a:p>
            <a:pPr algn="ctr"/>
            <a:endParaRPr lang="pt-BR" sz="2400" dirty="0" smtClean="0"/>
          </a:p>
          <a:p>
            <a:pPr algn="ctr"/>
            <a:r>
              <a:rPr lang="pt-BR" sz="2400" dirty="0" smtClean="0"/>
              <a:t>37 </a:t>
            </a:r>
            <a:r>
              <a:rPr lang="pt-BR" sz="2400" i="1" dirty="0" err="1" smtClean="0"/>
              <a:t>Temnothorax</a:t>
            </a:r>
            <a:r>
              <a:rPr lang="pt-BR" sz="2400" i="1" dirty="0" smtClean="0"/>
              <a:t> </a:t>
            </a:r>
            <a:r>
              <a:rPr lang="pt-BR" sz="2400" dirty="0" smtClean="0"/>
              <a:t>spp.</a:t>
            </a:r>
          </a:p>
          <a:p>
            <a:pPr algn="ctr"/>
            <a:r>
              <a:rPr lang="pt-BR" sz="2400" dirty="0" smtClean="0"/>
              <a:t>13 </a:t>
            </a:r>
            <a:r>
              <a:rPr lang="pt-BR" sz="2400" dirty="0" err="1" smtClean="0"/>
              <a:t>outgroups</a:t>
            </a:r>
            <a:endParaRPr lang="pt-BR" sz="2400" dirty="0" smtClean="0"/>
          </a:p>
        </p:txBody>
      </p:sp>
      <p:sp>
        <p:nvSpPr>
          <p:cNvPr id="6" name="CaixaDeTexto 5"/>
          <p:cNvSpPr txBox="1"/>
          <p:nvPr/>
        </p:nvSpPr>
        <p:spPr>
          <a:xfrm>
            <a:off x="557937" y="-4010"/>
            <a:ext cx="8431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i="1" dirty="0" err="1" smtClean="0"/>
              <a:t>Temnothorax</a:t>
            </a:r>
            <a:r>
              <a:rPr lang="pt-BR" sz="3200" b="1" dirty="0" smtClean="0"/>
              <a:t> spp. – </a:t>
            </a:r>
            <a:r>
              <a:rPr lang="pt-BR" sz="3200" b="1" dirty="0" err="1" smtClean="0"/>
              <a:t>Myrmicinae</a:t>
            </a:r>
            <a:r>
              <a:rPr lang="pt-BR" sz="3200" b="1" dirty="0" smtClean="0"/>
              <a:t> </a:t>
            </a:r>
            <a:r>
              <a:rPr lang="pt-BR" sz="3200" b="1" dirty="0" err="1" smtClean="0"/>
              <a:t>subfamily</a:t>
            </a:r>
            <a:endParaRPr lang="pt-BR" sz="32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529" y="1084881"/>
            <a:ext cx="3182162" cy="2092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7042826" y="6527019"/>
            <a:ext cx="2991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 smtClean="0">
                <a:solidFill>
                  <a:srgbClr val="FF0000"/>
                </a:solidFill>
              </a:rPr>
              <a:t>How</a:t>
            </a:r>
            <a:r>
              <a:rPr lang="pt-BR" sz="2400" b="1" dirty="0" smtClean="0">
                <a:solidFill>
                  <a:srgbClr val="FF0000"/>
                </a:solidFill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</a:rPr>
              <a:t>to</a:t>
            </a:r>
            <a:r>
              <a:rPr lang="pt-BR" sz="2400" b="1" dirty="0" smtClean="0">
                <a:solidFill>
                  <a:srgbClr val="FF0000"/>
                </a:solidFill>
              </a:rPr>
              <a:t> use </a:t>
            </a:r>
            <a:r>
              <a:rPr lang="pt-BR" sz="2400" b="1" dirty="0" err="1" smtClean="0">
                <a:solidFill>
                  <a:srgbClr val="FF0000"/>
                </a:solidFill>
              </a:rPr>
              <a:t>these</a:t>
            </a:r>
            <a:r>
              <a:rPr lang="pt-BR" sz="2400" b="1" dirty="0" smtClean="0">
                <a:solidFill>
                  <a:srgbClr val="FF0000"/>
                </a:solidFill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</a:rPr>
              <a:t>datasets</a:t>
            </a:r>
            <a:r>
              <a:rPr lang="pt-BR" sz="2400" b="1" dirty="0" smtClean="0">
                <a:solidFill>
                  <a:srgbClr val="FF0000"/>
                </a:solidFill>
              </a:rPr>
              <a:t>?</a:t>
            </a:r>
            <a:endParaRPr lang="pt-B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82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693000" y="309491"/>
            <a:ext cx="869364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000" b="1" spc="-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 and Methods</a:t>
            </a:r>
            <a:endParaRPr lang="en-US" sz="4000" b="1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3001" y="1615030"/>
            <a:ext cx="489749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Downloaded data </a:t>
            </a:r>
            <a:r>
              <a:rPr lang="pt-BR" dirty="0" err="1" smtClean="0"/>
              <a:t>from</a:t>
            </a:r>
            <a:r>
              <a:rPr lang="pt-BR" dirty="0" smtClean="0"/>
              <a:t> ERA (SRA file format)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Converted data to fastq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Assembly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NOVOPlasty (primary assembly)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MITObim (close gaps and refine assembly)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Assembly check: TABLET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Coverage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 smtClean="0"/>
              <a:t>How many sequences corroborates the assembly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Circularization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Anotation: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Identification of specific regions in a genome (Ex. Genes)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 smtClean="0"/>
              <a:t>Automatic: MITOS Web Server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 smtClean="0"/>
              <a:t>Manual: </a:t>
            </a:r>
            <a:r>
              <a:rPr lang="pt-BR" dirty="0" err="1" smtClean="0"/>
              <a:t>Artemis</a:t>
            </a:r>
            <a:r>
              <a:rPr lang="pt-BR" dirty="0" smtClean="0"/>
              <a:t> (NOT FINISHED)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62" y="244404"/>
            <a:ext cx="3685671" cy="20460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494" y="2377626"/>
            <a:ext cx="4322439" cy="51820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2606</TotalTime>
  <Words>713</Words>
  <Application>Microsoft Office PowerPoint</Application>
  <PresentationFormat>Personalizar</PresentationFormat>
  <Paragraphs>205</Paragraphs>
  <Slides>16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slides</vt:lpstr>
      </vt:variant>
      <vt:variant>
        <vt:i4>16</vt:i4>
      </vt:variant>
    </vt:vector>
  </HeadingPairs>
  <TitlesOfParts>
    <vt:vector size="19" baseType="lpstr"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Results</vt:lpstr>
      <vt:lpstr>Results</vt:lpstr>
      <vt:lpstr>Apresentação do PowerPoint</vt:lpstr>
      <vt:lpstr>Apresentação do PowerPoint</vt:lpstr>
      <vt:lpstr>REFERENCES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budget mitogenomics: Montagem, anotação, genômica comparativa e evolutiva de mitocôndrias de insetos usando dados públicos</dc:title>
  <dc:subject/>
  <dc:creator/>
  <dc:description/>
  <cp:lastModifiedBy>Usuario</cp:lastModifiedBy>
  <cp:revision>198</cp:revision>
  <dcterms:modified xsi:type="dcterms:W3CDTF">2019-10-01T07:27:52Z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25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41</vt:i4>
  </property>
</Properties>
</file>